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18C30C7-1268-47D0-A5EA-F22CA61C2195}">
          <p14:sldIdLst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91"/>
            <a:ext cx="65532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1500" b="1" i="1" dirty="0">
                <a:solidFill>
                  <a:srgbClr val="151C77"/>
                </a:solidFill>
                <a:latin typeface="Century Schoolbook" panose="02040604050505020304" pitchFamily="18" charset="0"/>
              </a:rPr>
              <a:t>I n t e g r i t y  -  S e r v i c e  -  E x c e l </a:t>
            </a:r>
            <a:r>
              <a:rPr lang="en-US" altLang="en-US" sz="1500" b="1" i="1" dirty="0" err="1">
                <a:solidFill>
                  <a:srgbClr val="151C77"/>
                </a:solidFill>
                <a:latin typeface="Century Schoolbook" panose="02040604050505020304" pitchFamily="18" charset="0"/>
              </a:rPr>
              <a:t>l</a:t>
            </a:r>
            <a:r>
              <a:rPr lang="en-US" altLang="en-US" sz="1500" b="1" i="1" dirty="0">
                <a:solidFill>
                  <a:srgbClr val="151C77"/>
                </a:solidFill>
                <a:latin typeface="Century Schoolbook" panose="02040604050505020304" pitchFamily="18" charset="0"/>
              </a:rPr>
              <a:t> e n c 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07804" y="369778"/>
            <a:ext cx="372839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300" b="1" dirty="0">
                <a:solidFill>
                  <a:srgbClr val="161670"/>
                </a:solidFill>
              </a:rPr>
              <a:t>51st Fighter Wing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pic>
        <p:nvPicPr>
          <p:cNvPr id="7" name="Picture 14" descr="51 FW - Leading the Ch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2309819"/>
            <a:ext cx="3535362" cy="348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51 FW - Leading the Charg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0025"/>
            <a:ext cx="8874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3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095750" y="3924300"/>
            <a:ext cx="4495800" cy="10477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1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1827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750" i="0">
                <a:solidFill>
                  <a:srgbClr val="969696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BFB20FB-CB9A-424A-B4B6-73D7B9241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4556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50300" y="6518275"/>
            <a:ext cx="381000" cy="304800"/>
          </a:xfrm>
        </p:spPr>
        <p:txBody>
          <a:bodyPr/>
          <a:lstStyle/>
          <a:p>
            <a:pPr>
              <a:defRPr/>
            </a:pPr>
            <a:fld id="{BBFB20FB-CB9A-424A-B4B6-73D7B9241C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65125" y="1471613"/>
            <a:ext cx="8447088" cy="487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431089" y="6518275"/>
            <a:ext cx="1319212" cy="304800"/>
          </a:xfrm>
        </p:spPr>
        <p:txBody>
          <a:bodyPr/>
          <a:lstStyle>
            <a:lvl1pPr marL="0" indent="0">
              <a:buFontTx/>
              <a:buNone/>
              <a:defRPr sz="750">
                <a:solidFill>
                  <a:schemeClr val="tx1"/>
                </a:solidFill>
              </a:defRPr>
            </a:lvl1pPr>
            <a:lvl2pPr marL="304792" indent="0">
              <a:buFontTx/>
              <a:buNone/>
              <a:defRPr sz="750">
                <a:solidFill>
                  <a:schemeClr val="tx1"/>
                </a:solidFill>
              </a:defRPr>
            </a:lvl2pPr>
            <a:lvl3pPr marL="602441" indent="0">
              <a:buFontTx/>
              <a:buNone/>
              <a:defRPr sz="750">
                <a:solidFill>
                  <a:schemeClr val="tx1"/>
                </a:solidFill>
              </a:defRPr>
            </a:lvl3pPr>
            <a:lvl4pPr marL="1028675" indent="0">
              <a:buFontTx/>
              <a:buNone/>
              <a:defRPr sz="750">
                <a:solidFill>
                  <a:schemeClr val="tx1"/>
                </a:solidFill>
              </a:defRPr>
            </a:lvl4pPr>
            <a:lvl5pPr marL="1371566" indent="0">
              <a:buFontTx/>
              <a:buNone/>
              <a:defRPr sz="7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05024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B98F-72C6-4301-9AA9-FDFDA9EBC87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9F6C-3AA4-48EC-B3DA-74CF75632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83EF-F101-40A4-A84C-88713BD73872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2C0E-974E-483B-AF2F-7E035384A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2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15960" y="120"/>
            <a:ext cx="1439863" cy="117316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1013">
              <a:latin typeface="Arial" pitchFamily="34" charset="0"/>
              <a:cs typeface="+mn-cs"/>
            </a:endParaRPr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013">
              <a:latin typeface="Arial" pitchFamily="34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87385" y="0"/>
            <a:ext cx="1330325" cy="11747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1013">
              <a:latin typeface="Arial" pitchFamily="34" charset="0"/>
              <a:cs typeface="+mn-cs"/>
            </a:endParaRPr>
          </a:p>
        </p:txBody>
      </p:sp>
      <p:pic>
        <p:nvPicPr>
          <p:cNvPr id="5" name="Picture 13" descr="51 FW - Leading the Charg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200025"/>
            <a:ext cx="887412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37160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3" y="1536700"/>
            <a:ext cx="813117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1827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750" i="0">
                <a:solidFill>
                  <a:srgbClr val="969696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BFB20FB-CB9A-424A-B4B6-73D7B9241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086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of Slide</a:t>
            </a:r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pic>
        <p:nvPicPr>
          <p:cNvPr id="1033" name="Picture 9" descr="51 FW - Leading the Charge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0025"/>
            <a:ext cx="8874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1339850" y="6461124"/>
            <a:ext cx="676540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fontAlgn="auto" latinLnBrk="0" hangingPunct="0">
              <a:spcBef>
                <a:spcPts val="0"/>
              </a:spcBef>
              <a:spcAft>
                <a:spcPts val="0"/>
              </a:spcAft>
              <a:defRPr sz="1000" i="0" kern="1200">
                <a:solidFill>
                  <a:srgbClr val="969696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1" u="none" strike="noStrike" kern="1200" cap="none" spc="0" normalizeH="0" baseline="0" noProof="0" dirty="0">
                <a:ln>
                  <a:noFill/>
                </a:ln>
                <a:solidFill>
                  <a:srgbClr val="151C77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Arial" charset="0"/>
              </a:rPr>
              <a:t>We Guard the Freedom of 51 Million People</a:t>
            </a:r>
          </a:p>
        </p:txBody>
      </p:sp>
    </p:spTree>
    <p:extLst>
      <p:ext uri="{BB962C8B-B14F-4D97-AF65-F5344CB8AC3E}">
        <p14:creationId xmlns:p14="http://schemas.microsoft.com/office/powerpoint/2010/main" val="284582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5pPr>
      <a:lvl6pPr marL="342892" algn="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6pPr>
      <a:lvl7pPr marL="685783" algn="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7pPr>
      <a:lvl8pPr marL="1028675" algn="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8pPr>
      <a:lvl9pPr marL="1371566" algn="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51C77"/>
          </a:solidFill>
          <a:latin typeface="Arial" pitchFamily="34" charset="0"/>
        </a:defRPr>
      </a:lvl9pPr>
    </p:titleStyle>
    <p:bodyStyle>
      <a:lvl1pPr marL="214308" indent="-21430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120000"/>
        <a:buFont typeface="Wingdings" panose="05000000000000000000" pitchFamily="2" charset="2"/>
        <a:buChar char="§"/>
        <a:defRPr sz="1800" b="1">
          <a:solidFill>
            <a:srgbClr val="151C77"/>
          </a:solidFill>
          <a:latin typeface="+mn-lt"/>
          <a:ea typeface="+mn-ea"/>
          <a:cs typeface="+mn-cs"/>
        </a:defRPr>
      </a:lvl1pPr>
      <a:lvl2pPr marL="516718" indent="-211926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120000"/>
        <a:buFont typeface="Wingdings" panose="05000000000000000000" pitchFamily="2" charset="2"/>
        <a:buChar char="§"/>
        <a:defRPr sz="1650" b="1">
          <a:solidFill>
            <a:srgbClr val="151C77"/>
          </a:solidFill>
          <a:latin typeface="+mn-lt"/>
        </a:defRPr>
      </a:lvl2pPr>
      <a:lvl3pPr marL="770316" indent="-1678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120000"/>
        <a:buFont typeface="Wingdings" panose="05000000000000000000" pitchFamily="2" charset="2"/>
        <a:buChar char="§"/>
        <a:defRPr b="1">
          <a:solidFill>
            <a:srgbClr val="151C77"/>
          </a:solidFill>
          <a:latin typeface="+mn-lt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1500">
          <a:solidFill>
            <a:schemeClr val="tx1"/>
          </a:solidFill>
          <a:latin typeface="+mn-lt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1500"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51fwpa@us.af.m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309" y="431869"/>
            <a:ext cx="5860333" cy="553998"/>
          </a:xfrm>
        </p:spPr>
        <p:txBody>
          <a:bodyPr wrap="square">
            <a:spAutoFit/>
          </a:bodyPr>
          <a:lstStyle/>
          <a:p>
            <a:r>
              <a:rPr lang="en-US" dirty="0"/>
              <a:t>Public Affairs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B20FB-CB9A-424A-B4B6-73D7B9241CB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2C4F16-6CC9-F8E4-3B20-D4541C85E3A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0" y="2472750"/>
            <a:ext cx="4320112" cy="3567471"/>
          </a:xfrm>
        </p:spPr>
        <p:txBody>
          <a:bodyPr/>
          <a:lstStyle/>
          <a:p>
            <a:r>
              <a:rPr lang="en-US" dirty="0"/>
              <a:t>Disable geotagging</a:t>
            </a:r>
          </a:p>
          <a:p>
            <a:r>
              <a:rPr lang="en-US" dirty="0"/>
              <a:t>What’s your social media like?</a:t>
            </a:r>
          </a:p>
          <a:p>
            <a:pPr lvl="1"/>
            <a:r>
              <a:rPr lang="en-US" dirty="0"/>
              <a:t>Who is following you?</a:t>
            </a:r>
          </a:p>
          <a:p>
            <a:r>
              <a:rPr lang="en-US" dirty="0"/>
              <a:t>What are you posting?</a:t>
            </a:r>
          </a:p>
          <a:p>
            <a:pPr lvl="1"/>
            <a:r>
              <a:rPr lang="en-US" dirty="0"/>
              <a:t>Is it critical information?</a:t>
            </a:r>
          </a:p>
          <a:p>
            <a:pPr lvl="1"/>
            <a:r>
              <a:rPr lang="en-US" dirty="0"/>
              <a:t>Is it OPSEC?</a:t>
            </a:r>
          </a:p>
          <a:p>
            <a:pPr lvl="1"/>
            <a:r>
              <a:rPr lang="en-US" dirty="0"/>
              <a:t>Would China want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3ECFED-6303-D4E2-B0CE-F4FD97F5491A}"/>
              </a:ext>
            </a:extLst>
          </p:cNvPr>
          <p:cNvSpPr txBox="1"/>
          <p:nvPr/>
        </p:nvSpPr>
        <p:spPr>
          <a:xfrm>
            <a:off x="763480" y="1764865"/>
            <a:ext cx="34339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Social Media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3F855B-3FA8-05AB-37F4-3BB79711DE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079"/>
          <a:stretch/>
        </p:blipFill>
        <p:spPr>
          <a:xfrm>
            <a:off x="564197" y="2472751"/>
            <a:ext cx="3832518" cy="333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23839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309" y="431869"/>
            <a:ext cx="5860333" cy="553998"/>
          </a:xfrm>
        </p:spPr>
        <p:txBody>
          <a:bodyPr wrap="square">
            <a:spAutoFit/>
          </a:bodyPr>
          <a:lstStyle/>
          <a:p>
            <a:r>
              <a:rPr lang="en-US" dirty="0"/>
              <a:t>Public Affairs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B20FB-CB9A-424A-B4B6-73D7B9241CB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2C4F16-6CC9-F8E4-3B20-D4541C85E3A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0" y="3114722"/>
            <a:ext cx="4320112" cy="3403553"/>
          </a:xfrm>
        </p:spPr>
        <p:txBody>
          <a:bodyPr/>
          <a:lstStyle/>
          <a:p>
            <a:r>
              <a:rPr lang="en-US" dirty="0"/>
              <a:t>ROK happenings are perceived differently stateside</a:t>
            </a:r>
          </a:p>
          <a:p>
            <a:r>
              <a:rPr lang="en-US" dirty="0"/>
              <a:t>Where does your information come from?</a:t>
            </a:r>
          </a:p>
          <a:p>
            <a:pPr lvl="1"/>
            <a:r>
              <a:rPr lang="en-US" dirty="0"/>
              <a:t>Is it a verified, neutral source?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3ECFED-6303-D4E2-B0CE-F4FD97F5491A}"/>
              </a:ext>
            </a:extLst>
          </p:cNvPr>
          <p:cNvSpPr txBox="1"/>
          <p:nvPr/>
        </p:nvSpPr>
        <p:spPr>
          <a:xfrm>
            <a:off x="754602" y="1642647"/>
            <a:ext cx="49423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Flow of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1C2F92-BEFF-7CFA-F6F4-A2E436EFC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55" y="2350533"/>
            <a:ext cx="3923045" cy="39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209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309" y="431869"/>
            <a:ext cx="5860333" cy="553998"/>
          </a:xfrm>
        </p:spPr>
        <p:txBody>
          <a:bodyPr wrap="square">
            <a:spAutoFit/>
          </a:bodyPr>
          <a:lstStyle/>
          <a:p>
            <a:r>
              <a:rPr lang="en-US" dirty="0"/>
              <a:t>Public Affairs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B20FB-CB9A-424A-B4B6-73D7B9241CB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2C4F16-6CC9-F8E4-3B20-D4541C85E3A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06540" y="3267122"/>
            <a:ext cx="4479910" cy="340355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err="1"/>
              <a:t>Bldg</a:t>
            </a:r>
            <a:r>
              <a:rPr lang="en-US" sz="2400" dirty="0"/>
              <a:t> 1097 (Wing HQ) Rm 235</a:t>
            </a:r>
          </a:p>
          <a:p>
            <a:pPr marL="0" indent="0" algn="ctr">
              <a:buNone/>
            </a:pPr>
            <a:r>
              <a:rPr lang="en-US" sz="2400" dirty="0"/>
              <a:t>Email: </a:t>
            </a:r>
            <a:r>
              <a:rPr lang="en-US" sz="2400" dirty="0">
                <a:hlinkClick r:id="rId2"/>
              </a:rPr>
              <a:t>51fwpa@us.af.mil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DSN: 784-4044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3ECFED-6303-D4E2-B0CE-F4FD97F5491A}"/>
              </a:ext>
            </a:extLst>
          </p:cNvPr>
          <p:cNvSpPr txBox="1"/>
          <p:nvPr/>
        </p:nvSpPr>
        <p:spPr>
          <a:xfrm>
            <a:off x="69080" y="1245205"/>
            <a:ext cx="90749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Stay up to date on Installation news!</a:t>
            </a:r>
          </a:p>
        </p:txBody>
      </p:sp>
      <p:pic>
        <p:nvPicPr>
          <p:cNvPr id="4" name="Google Shape;82;p16">
            <a:extLst>
              <a:ext uri="{FF2B5EF4-FFF2-40B4-BE49-F238E27FC236}">
                <a16:creationId xmlns:a16="http://schemas.microsoft.com/office/drawing/2014/main" id="{CEA28A35-46FF-D330-62BC-46F65C94150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356" y="2068497"/>
            <a:ext cx="3799643" cy="3971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17265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51 FW">
  <a:themeElements>
    <a:clrScheme name="36ABW_CC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36ABW_C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6ABW_C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6ABW_C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6ABW_CC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95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Schoolbook</vt:lpstr>
      <vt:lpstr>Wingdings</vt:lpstr>
      <vt:lpstr>51 FW</vt:lpstr>
      <vt:lpstr>Public Affairs  </vt:lpstr>
      <vt:lpstr>Public Affairs  </vt:lpstr>
      <vt:lpstr>Public Affairs  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</dc:title>
  <dc:creator>MARTE-SANCHEZ, HILARIO E GS-09 USAF PACAF 51 FSS/FSH</dc:creator>
  <cp:lastModifiedBy>WRIGHT, VICTORIA A Capt USAF PACAF 51 FW/PA</cp:lastModifiedBy>
  <cp:revision>3</cp:revision>
  <dcterms:created xsi:type="dcterms:W3CDTF">2022-07-27T04:43:04Z</dcterms:created>
  <dcterms:modified xsi:type="dcterms:W3CDTF">2023-08-15T23:15:37Z</dcterms:modified>
</cp:coreProperties>
</file>