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3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70000" y="1233491"/>
            <a:ext cx="65532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1500" b="1" i="1" dirty="0">
                <a:solidFill>
                  <a:srgbClr val="151C77"/>
                </a:solidFill>
                <a:latin typeface="Century Schoolbook" panose="02040604050505020304" pitchFamily="18" charset="0"/>
              </a:rPr>
              <a:t>I n t e g r i t y  -  S e r v i c e  -  E x c e l </a:t>
            </a:r>
            <a:r>
              <a:rPr lang="en-US" altLang="en-US" sz="1500" b="1" i="1" dirty="0" err="1">
                <a:solidFill>
                  <a:srgbClr val="151C77"/>
                </a:solidFill>
                <a:latin typeface="Century Schoolbook" panose="02040604050505020304" pitchFamily="18" charset="0"/>
              </a:rPr>
              <a:t>l</a:t>
            </a:r>
            <a:r>
              <a:rPr lang="en-US" altLang="en-US" sz="1500" b="1" i="1" dirty="0">
                <a:solidFill>
                  <a:srgbClr val="151C77"/>
                </a:solidFill>
                <a:latin typeface="Century Schoolbook" panose="02040604050505020304" pitchFamily="18" charset="0"/>
              </a:rPr>
              <a:t> e n c 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07804" y="369778"/>
            <a:ext cx="372839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300" b="1" dirty="0">
                <a:solidFill>
                  <a:srgbClr val="161670"/>
                </a:solidFill>
              </a:rPr>
              <a:t>51st Fighter Wing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</a:endParaRPr>
          </a:p>
        </p:txBody>
      </p:sp>
      <p:pic>
        <p:nvPicPr>
          <p:cNvPr id="7" name="Picture 14" descr="51 FW - Leading the Char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2309819"/>
            <a:ext cx="3535362" cy="34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51 FW - Leading the Char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00025"/>
            <a:ext cx="88741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3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095750" y="3924300"/>
            <a:ext cx="4495800" cy="10477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1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651827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750" i="0">
                <a:solidFill>
                  <a:srgbClr val="969696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BFB20FB-CB9A-424A-B4B6-73D7B9241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4556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50300" y="6518275"/>
            <a:ext cx="381000" cy="304800"/>
          </a:xfrm>
        </p:spPr>
        <p:txBody>
          <a:bodyPr/>
          <a:lstStyle/>
          <a:p>
            <a:pPr>
              <a:defRPr/>
            </a:pPr>
            <a:fld id="{BBFB20FB-CB9A-424A-B4B6-73D7B9241C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65125" y="1471613"/>
            <a:ext cx="8447088" cy="4870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7431089" y="6518275"/>
            <a:ext cx="1319212" cy="304800"/>
          </a:xfrm>
        </p:spPr>
        <p:txBody>
          <a:bodyPr/>
          <a:lstStyle>
            <a:lvl1pPr marL="0" indent="0">
              <a:buFontTx/>
              <a:buNone/>
              <a:defRPr sz="750">
                <a:solidFill>
                  <a:schemeClr val="tx1"/>
                </a:solidFill>
              </a:defRPr>
            </a:lvl1pPr>
            <a:lvl2pPr marL="304792" indent="0">
              <a:buFontTx/>
              <a:buNone/>
              <a:defRPr sz="750">
                <a:solidFill>
                  <a:schemeClr val="tx1"/>
                </a:solidFill>
              </a:defRPr>
            </a:lvl2pPr>
            <a:lvl3pPr marL="602441" indent="0">
              <a:buFontTx/>
              <a:buNone/>
              <a:defRPr sz="750">
                <a:solidFill>
                  <a:schemeClr val="tx1"/>
                </a:solidFill>
              </a:defRPr>
            </a:lvl3pPr>
            <a:lvl4pPr marL="1028675" indent="0">
              <a:buFontTx/>
              <a:buNone/>
              <a:defRPr sz="750">
                <a:solidFill>
                  <a:schemeClr val="tx1"/>
                </a:solidFill>
              </a:defRPr>
            </a:lvl4pPr>
            <a:lvl5pPr marL="1371566" indent="0">
              <a:buFontTx/>
              <a:buNone/>
              <a:defRPr sz="7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050246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DB98F-72C6-4301-9AA9-FDFDA9EBC870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9F6C-3AA4-48EC-B3DA-74CF75632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1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83EF-F101-40A4-A84C-88713BD73872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B2C0E-974E-483B-AF2F-7E035384A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20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15960" y="120"/>
            <a:ext cx="1439863" cy="117316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1013">
              <a:latin typeface="Arial" pitchFamily="34" charset="0"/>
              <a:cs typeface="+mn-cs"/>
            </a:endParaRPr>
          </a:p>
        </p:txBody>
      </p:sp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013">
              <a:latin typeface="Arial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87385" y="0"/>
            <a:ext cx="1330325" cy="11747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1013">
              <a:latin typeface="Arial" pitchFamily="34" charset="0"/>
              <a:cs typeface="+mn-cs"/>
            </a:endParaRPr>
          </a:p>
        </p:txBody>
      </p:sp>
      <p:pic>
        <p:nvPicPr>
          <p:cNvPr id="5" name="Picture 13" descr="51 FW - Leading the Char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8" y="200025"/>
            <a:ext cx="887412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371604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3" y="1536700"/>
            <a:ext cx="81311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651827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750" i="0">
                <a:solidFill>
                  <a:srgbClr val="969696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BFB20FB-CB9A-424A-B4B6-73D7B9241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63700" y="76200"/>
            <a:ext cx="7086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 of Slide</a:t>
            </a:r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1030" name="Line 8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</a:endParaRPr>
          </a:p>
        </p:txBody>
      </p:sp>
      <p:pic>
        <p:nvPicPr>
          <p:cNvPr id="1033" name="Picture 9" descr="51 FW - Leading the Charg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00025"/>
            <a:ext cx="88741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 txBox="1">
            <a:spLocks noChangeArrowheads="1"/>
          </p:cNvSpPr>
          <p:nvPr userDrawn="1"/>
        </p:nvSpPr>
        <p:spPr bwMode="auto">
          <a:xfrm>
            <a:off x="1339850" y="6461124"/>
            <a:ext cx="676540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0" fontAlgn="auto" latinLnBrk="0" hangingPunct="0">
              <a:spcBef>
                <a:spcPts val="0"/>
              </a:spcBef>
              <a:spcAft>
                <a:spcPts val="0"/>
              </a:spcAft>
              <a:defRPr sz="1000" i="0" kern="1200">
                <a:solidFill>
                  <a:srgbClr val="969696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1" u="none" strike="noStrike" kern="1200" cap="none" spc="0" normalizeH="0" baseline="0" noProof="0" dirty="0">
                <a:ln>
                  <a:noFill/>
                </a:ln>
                <a:solidFill>
                  <a:srgbClr val="151C77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Arial" charset="0"/>
              </a:rPr>
              <a:t>We Guard the Freedom of 51 Million People</a:t>
            </a:r>
          </a:p>
        </p:txBody>
      </p:sp>
    </p:spTree>
    <p:extLst>
      <p:ext uri="{BB962C8B-B14F-4D97-AF65-F5344CB8AC3E}">
        <p14:creationId xmlns:p14="http://schemas.microsoft.com/office/powerpoint/2010/main" val="2845827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51C77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51C77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51C77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51C77"/>
          </a:solidFill>
          <a:latin typeface="Arial" pitchFamily="34" charset="0"/>
        </a:defRPr>
      </a:lvl5pPr>
      <a:lvl6pPr marL="342892" algn="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51C77"/>
          </a:solidFill>
          <a:latin typeface="Arial" pitchFamily="34" charset="0"/>
        </a:defRPr>
      </a:lvl6pPr>
      <a:lvl7pPr marL="685783" algn="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51C77"/>
          </a:solidFill>
          <a:latin typeface="Arial" pitchFamily="34" charset="0"/>
        </a:defRPr>
      </a:lvl7pPr>
      <a:lvl8pPr marL="1028675" algn="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51C77"/>
          </a:solidFill>
          <a:latin typeface="Arial" pitchFamily="34" charset="0"/>
        </a:defRPr>
      </a:lvl8pPr>
      <a:lvl9pPr marL="1371566" algn="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51C77"/>
          </a:solidFill>
          <a:latin typeface="Arial" pitchFamily="34" charset="0"/>
        </a:defRPr>
      </a:lvl9pPr>
    </p:titleStyle>
    <p:bodyStyle>
      <a:lvl1pPr marL="214308" indent="-214308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anose="05000000000000000000" pitchFamily="2" charset="2"/>
        <a:buChar char="§"/>
        <a:defRPr sz="1800" b="1">
          <a:solidFill>
            <a:srgbClr val="151C77"/>
          </a:solidFill>
          <a:latin typeface="+mn-lt"/>
          <a:ea typeface="+mn-ea"/>
          <a:cs typeface="+mn-cs"/>
        </a:defRPr>
      </a:lvl1pPr>
      <a:lvl2pPr marL="516718" indent="-211926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anose="05000000000000000000" pitchFamily="2" charset="2"/>
        <a:buChar char="§"/>
        <a:defRPr sz="1650" b="1">
          <a:solidFill>
            <a:srgbClr val="151C77"/>
          </a:solidFill>
          <a:latin typeface="+mn-lt"/>
        </a:defRPr>
      </a:lvl2pPr>
      <a:lvl3pPr marL="770316" indent="-167875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anose="05000000000000000000" pitchFamily="2" charset="2"/>
        <a:buChar char="§"/>
        <a:defRPr b="1">
          <a:solidFill>
            <a:srgbClr val="151C77"/>
          </a:solidFill>
          <a:latin typeface="+mn-lt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anose="05000000000000000000" pitchFamily="2" charset="2"/>
        <a:buChar char="n"/>
        <a:defRPr sz="1500">
          <a:solidFill>
            <a:schemeClr val="tx1"/>
          </a:solidFill>
          <a:latin typeface="+mn-lt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anose="05000000000000000000" pitchFamily="2" charset="2"/>
        <a:buChar char="n"/>
        <a:defRPr sz="1500">
          <a:solidFill>
            <a:schemeClr val="tx1"/>
          </a:solidFill>
          <a:latin typeface="+mn-lt"/>
        </a:defRPr>
      </a:lvl5pPr>
      <a:lvl6pPr marL="1885903" indent="-17144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6pPr>
      <a:lvl7pPr marL="2228795" indent="-17144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7pPr>
      <a:lvl8pPr marL="2571686" indent="-17144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8pPr>
      <a:lvl9pPr marL="2914577" indent="-17144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309" y="431869"/>
            <a:ext cx="5860333" cy="553998"/>
          </a:xfrm>
        </p:spPr>
        <p:txBody>
          <a:bodyPr wrap="square">
            <a:spAutoFit/>
          </a:bodyPr>
          <a:lstStyle/>
          <a:p>
            <a:r>
              <a:rPr lang="en-US" dirty="0"/>
              <a:t>Post Office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FB20FB-CB9A-424A-B4B6-73D7B9241CBC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277687-0357-35F4-5252-46F667574389}"/>
              </a:ext>
            </a:extLst>
          </p:cNvPr>
          <p:cNvSpPr txBox="1"/>
          <p:nvPr/>
        </p:nvSpPr>
        <p:spPr>
          <a:xfrm>
            <a:off x="444381" y="1333144"/>
            <a:ext cx="830591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u="none" strike="noStrike" baseline="0" dirty="0">
                <a:solidFill>
                  <a:srgbClr val="151C77"/>
                </a:solidFill>
                <a:latin typeface="Arial" panose="020B0604020202020204" pitchFamily="34" charset="0"/>
              </a:rPr>
              <a:t>The Post Office is Building 965, In the BX</a:t>
            </a:r>
          </a:p>
          <a:p>
            <a:pPr algn="ctr"/>
            <a:r>
              <a:rPr lang="en-US" sz="2400" b="1" i="0" u="none" strike="noStrike" baseline="0" dirty="0">
                <a:solidFill>
                  <a:srgbClr val="151C77"/>
                </a:solidFill>
                <a:latin typeface="Arial" panose="020B0604020202020204" pitchFamily="34" charset="0"/>
              </a:rPr>
              <a:t>Finance Hours:</a:t>
            </a:r>
          </a:p>
          <a:p>
            <a:pPr algn="ctr"/>
            <a:endParaRPr lang="en-US" sz="2000" b="1" i="1" u="none" strike="noStrike" baseline="0" dirty="0">
              <a:solidFill>
                <a:srgbClr val="151C77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2000" b="1" i="1" u="none" strike="noStrike" baseline="0" dirty="0">
                <a:solidFill>
                  <a:srgbClr val="151C77"/>
                </a:solidFill>
                <a:latin typeface="Arial" panose="020B0604020202020204" pitchFamily="34" charset="0"/>
              </a:rPr>
              <a:t>Monday – Friday 1000-1700</a:t>
            </a:r>
          </a:p>
          <a:p>
            <a:pPr algn="ctr"/>
            <a:r>
              <a:rPr lang="en-US" sz="2000" b="1" i="1" u="none" strike="noStrike" baseline="0" dirty="0">
                <a:solidFill>
                  <a:srgbClr val="151C77"/>
                </a:solidFill>
                <a:latin typeface="Arial" panose="020B0604020202020204" pitchFamily="34" charset="0"/>
              </a:rPr>
              <a:t>Saturday 1000-1600</a:t>
            </a:r>
          </a:p>
          <a:p>
            <a:pPr algn="ctr"/>
            <a:endParaRPr lang="en-US" sz="2000" b="1" i="1" u="none" strike="noStrike" baseline="0" dirty="0">
              <a:solidFill>
                <a:srgbClr val="151C77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2000" b="1" i="1" u="none" strike="noStrike" baseline="0" dirty="0">
                <a:solidFill>
                  <a:srgbClr val="151C77"/>
                </a:solidFill>
                <a:latin typeface="Arial" panose="020B0604020202020204" pitchFamily="34" charset="0"/>
              </a:rPr>
              <a:t>Customer Service Window Hours:</a:t>
            </a:r>
          </a:p>
          <a:p>
            <a:pPr algn="ctr"/>
            <a:r>
              <a:rPr lang="en-US" sz="2000" b="1" i="1" u="none" strike="noStrike" baseline="0" dirty="0">
                <a:solidFill>
                  <a:srgbClr val="151C77"/>
                </a:solidFill>
                <a:latin typeface="Arial" panose="020B0604020202020204" pitchFamily="34" charset="0"/>
              </a:rPr>
              <a:t>Monday - Friday 1000-1700</a:t>
            </a:r>
          </a:p>
          <a:p>
            <a:pPr algn="ctr"/>
            <a:endParaRPr lang="en-US" sz="2000" b="1" i="1" u="none" strike="noStrike" baseline="0" dirty="0">
              <a:solidFill>
                <a:srgbClr val="151C77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2000" b="1" i="1" u="none" strike="noStrike" baseline="0" dirty="0">
                <a:solidFill>
                  <a:srgbClr val="151C77"/>
                </a:solidFill>
                <a:latin typeface="Arial" panose="020B0604020202020204" pitchFamily="34" charset="0"/>
              </a:rPr>
              <a:t>Package Pick-up Window Hours:</a:t>
            </a:r>
          </a:p>
          <a:p>
            <a:pPr algn="ctr"/>
            <a:r>
              <a:rPr lang="en-US" sz="2000" b="1" i="1" u="none" strike="noStrike" baseline="0" dirty="0">
                <a:solidFill>
                  <a:srgbClr val="151C77"/>
                </a:solidFill>
                <a:latin typeface="Arial" panose="020B0604020202020204" pitchFamily="34" charset="0"/>
              </a:rPr>
              <a:t>Monday - Friday 1000-1800</a:t>
            </a:r>
          </a:p>
          <a:p>
            <a:pPr algn="ctr"/>
            <a:r>
              <a:rPr lang="en-US" sz="2000" b="1" i="1" u="none" strike="noStrike" baseline="0" dirty="0">
                <a:solidFill>
                  <a:srgbClr val="151C77"/>
                </a:solidFill>
                <a:latin typeface="Arial" panose="020B0604020202020204" pitchFamily="34" charset="0"/>
              </a:rPr>
              <a:t>Saturday 1000-1600</a:t>
            </a:r>
          </a:p>
          <a:p>
            <a:pPr algn="ctr"/>
            <a:endParaRPr lang="en-US" sz="2400" b="1" i="0" u="none" strike="noStrike" baseline="0" dirty="0">
              <a:solidFill>
                <a:srgbClr val="151C77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2400" b="1" i="0" u="none" strike="noStrike" baseline="0" dirty="0">
                <a:solidFill>
                  <a:srgbClr val="151C77"/>
                </a:solidFill>
                <a:latin typeface="Arial" panose="020B0604020202020204" pitchFamily="34" charset="0"/>
              </a:rPr>
              <a:t>DSN: 784-0827</a:t>
            </a:r>
          </a:p>
          <a:p>
            <a:pPr algn="ctr"/>
            <a:r>
              <a:rPr lang="en-US" sz="2400" b="1" i="0" u="none" strike="noStrike" baseline="0" dirty="0">
                <a:solidFill>
                  <a:srgbClr val="151C77"/>
                </a:solidFill>
                <a:latin typeface="Arial" panose="020B0604020202020204" pitchFamily="34" charset="0"/>
              </a:rPr>
              <a:t>Email: 51fss.fsvp.osanpostoffice@us.af.mil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5F4999-0E30-99C3-2323-A0EA29DBA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97" y="2512464"/>
            <a:ext cx="2160327" cy="24483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C8AD4B-A40A-95B8-9B7B-8FE336CD7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678" y="2512464"/>
            <a:ext cx="225777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3839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51 FW">
  <a:themeElements>
    <a:clrScheme name="36ABW_CC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36ABW_C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6ABW_C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ABW_C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58</Words>
  <Application>Microsoft Office PowerPoint</Application>
  <PresentationFormat>On-screen Show (4:3)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Schoolbook</vt:lpstr>
      <vt:lpstr>Wingdings</vt:lpstr>
      <vt:lpstr>51 FW</vt:lpstr>
      <vt:lpstr>Post Office</vt:lpstr>
    </vt:vector>
  </TitlesOfParts>
  <Company>U.S. 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</dc:title>
  <dc:creator>MARTE-SANCHEZ, HILARIO E GS-09 USAF PACAF 51 FSS/FSH</dc:creator>
  <cp:lastModifiedBy>WELLS, VICTORIA S TSgt USAF PACAF 51 FSS/FSX</cp:lastModifiedBy>
  <cp:revision>4</cp:revision>
  <dcterms:created xsi:type="dcterms:W3CDTF">2022-07-27T04:43:04Z</dcterms:created>
  <dcterms:modified xsi:type="dcterms:W3CDTF">2023-06-29T07:35:32Z</dcterms:modified>
</cp:coreProperties>
</file>