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58" r:id="rId2"/>
    <p:sldId id="259" r:id="rId3"/>
    <p:sldId id="261" r:id="rId4"/>
    <p:sldId id="260" r:id="rId5"/>
    <p:sldId id="262" r:id="rId6"/>
    <p:sldId id="263" r:id="rId7"/>
    <p:sldId id="264" r:id="rId8"/>
    <p:sldId id="265" r:id="rId9"/>
    <p:sldId id="266" r:id="rId10"/>
    <p:sldId id="267" r:id="rId11"/>
    <p:sldId id="268" r:id="rId12"/>
    <p:sldId id="269" r:id="rId13"/>
    <p:sldId id="270" r:id="rId14"/>
    <p:sldId id="271" r:id="rId15"/>
  </p:sldIdLst>
  <p:sldSz cx="10058400" cy="7772400"/>
  <p:notesSz cx="10058400" cy="77724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1" d="100"/>
          <a:sy n="91" d="100"/>
        </p:scale>
        <p:origin x="1842"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59275" cy="3889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97538" y="0"/>
            <a:ext cx="4359275" cy="388938"/>
          </a:xfrm>
          <a:prstGeom prst="rect">
            <a:avLst/>
          </a:prstGeom>
        </p:spPr>
        <p:txBody>
          <a:bodyPr vert="horz" lIns="91440" tIns="45720" rIns="91440" bIns="45720" rtlCol="0"/>
          <a:lstStyle>
            <a:lvl1pPr algn="r">
              <a:defRPr sz="1200"/>
            </a:lvl1pPr>
          </a:lstStyle>
          <a:p>
            <a:fld id="{4118F24D-A2B2-44A9-9C51-209E4786401A}" type="datetimeFigureOut">
              <a:rPr lang="en-US" smtClean="0"/>
              <a:t>8/31/2023</a:t>
            </a:fld>
            <a:endParaRPr lang="en-US"/>
          </a:p>
        </p:txBody>
      </p:sp>
      <p:sp>
        <p:nvSpPr>
          <p:cNvPr id="4" name="Slide Image Placeholder 3"/>
          <p:cNvSpPr>
            <a:spLocks noGrp="1" noRot="1" noChangeAspect="1"/>
          </p:cNvSpPr>
          <p:nvPr>
            <p:ph type="sldImg" idx="2"/>
          </p:nvPr>
        </p:nvSpPr>
        <p:spPr>
          <a:xfrm>
            <a:off x="3332163" y="971550"/>
            <a:ext cx="3394075" cy="2622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006475" y="3740150"/>
            <a:ext cx="8045450" cy="30607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7383463"/>
            <a:ext cx="4359275" cy="3889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97538" y="7383463"/>
            <a:ext cx="4359275" cy="388937"/>
          </a:xfrm>
          <a:prstGeom prst="rect">
            <a:avLst/>
          </a:prstGeom>
        </p:spPr>
        <p:txBody>
          <a:bodyPr vert="horz" lIns="91440" tIns="45720" rIns="91440" bIns="45720" rtlCol="0" anchor="b"/>
          <a:lstStyle>
            <a:lvl1pPr algn="r">
              <a:defRPr sz="1200"/>
            </a:lvl1pPr>
          </a:lstStyle>
          <a:p>
            <a:fld id="{A4583BD1-67BA-4441-8D62-6CBCFC28E126}" type="slidenum">
              <a:rPr lang="en-US" smtClean="0"/>
              <a:t>‹#›</a:t>
            </a:fld>
            <a:endParaRPr lang="en-US"/>
          </a:p>
        </p:txBody>
      </p:sp>
    </p:spTree>
    <p:extLst>
      <p:ext uri="{BB962C8B-B14F-4D97-AF65-F5344CB8AC3E}">
        <p14:creationId xmlns:p14="http://schemas.microsoft.com/office/powerpoint/2010/main" val="2349478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2245105" y="753872"/>
            <a:ext cx="6884034" cy="710311"/>
          </a:xfrm>
          <a:prstGeom prst="rect">
            <a:avLst/>
          </a:prstGeom>
        </p:spPr>
        <p:txBody>
          <a:bodyPr wrap="square" lIns="0" tIns="0" rIns="0" bIns="0">
            <a:spAutoFit/>
          </a:bodyPr>
          <a:lstStyle>
            <a:lvl1pPr>
              <a:defRPr sz="4000" b="1" i="0">
                <a:solidFill>
                  <a:srgbClr val="141B76"/>
                </a:solidFill>
                <a:latin typeface="Arial"/>
                <a:cs typeface="Arial"/>
              </a:defRPr>
            </a:lvl1pPr>
          </a:lstStyle>
          <a:p>
            <a:endParaRPr/>
          </a:p>
        </p:txBody>
      </p:sp>
      <p:sp>
        <p:nvSpPr>
          <p:cNvPr id="3" name="Holder 3"/>
          <p:cNvSpPr>
            <a:spLocks noGrp="1"/>
          </p:cNvSpPr>
          <p:nvPr>
            <p:ph type="subTitle" idx="4"/>
          </p:nvPr>
        </p:nvSpPr>
        <p:spPr>
          <a:xfrm>
            <a:off x="1508760" y="4352544"/>
            <a:ext cx="7040880" cy="1943100"/>
          </a:xfrm>
          <a:prstGeom prst="rect">
            <a:avLst/>
          </a:prstGeom>
        </p:spPr>
        <p:txBody>
          <a:bodyPr wrap="square" lIns="0" tIns="0" rIns="0" bIns="0">
            <a:spAutoFit/>
          </a:bodyPr>
          <a:lstStyle>
            <a:lvl1pPr>
              <a:defRPr sz="3200" b="1" i="0">
                <a:solidFill>
                  <a:srgbClr val="141B76"/>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8/31/2023</a:t>
            </a:fld>
            <a:endParaRPr lang="en-US"/>
          </a:p>
        </p:txBody>
      </p:sp>
      <p:sp>
        <p:nvSpPr>
          <p:cNvPr id="6" name="Holder 6"/>
          <p:cNvSpPr>
            <a:spLocks noGrp="1"/>
          </p:cNvSpPr>
          <p:nvPr>
            <p:ph type="sldNum" sz="quarter" idx="7"/>
          </p:nvPr>
        </p:nvSpPr>
        <p:spPr/>
        <p:txBody>
          <a:bodyPr lIns="0" tIns="0" rIns="0" bIns="0"/>
          <a:lstStyle>
            <a:lvl1pPr>
              <a:defRPr sz="750" b="0" i="0">
                <a:solidFill>
                  <a:srgbClr val="969696"/>
                </a:solidFill>
                <a:latin typeface="Arial"/>
                <a:cs typeface="Arial"/>
              </a:defRPr>
            </a:lvl1pPr>
          </a:lstStyle>
          <a:p>
            <a:pPr marL="160020">
              <a:lnSpc>
                <a:spcPct val="100000"/>
              </a:lnSpc>
              <a:spcBef>
                <a:spcPts val="5"/>
              </a:spcBef>
            </a:pPr>
            <a:fld id="{81D60167-4931-47E6-BA6A-407CBD079E47}" type="slidenum">
              <a:rPr sz="1000" dirty="0"/>
              <a:t>‹#›</a:t>
            </a:fld>
            <a:endParaRPr sz="100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838200" y="6880859"/>
            <a:ext cx="8382000" cy="57150"/>
          </a:xfrm>
          <a:custGeom>
            <a:avLst/>
            <a:gdLst/>
            <a:ahLst/>
            <a:cxnLst/>
            <a:rect l="l" t="t" r="r" b="b"/>
            <a:pathLst>
              <a:path w="8382000" h="57150">
                <a:moveTo>
                  <a:pt x="8382000" y="57150"/>
                </a:moveTo>
                <a:lnTo>
                  <a:pt x="8382000" y="0"/>
                </a:lnTo>
                <a:lnTo>
                  <a:pt x="0" y="0"/>
                </a:lnTo>
                <a:lnTo>
                  <a:pt x="0" y="57150"/>
                </a:lnTo>
                <a:lnTo>
                  <a:pt x="8382000" y="57150"/>
                </a:lnTo>
                <a:close/>
              </a:path>
            </a:pathLst>
          </a:custGeom>
          <a:solidFill>
            <a:srgbClr val="0B2C83"/>
          </a:solidFill>
        </p:spPr>
        <p:txBody>
          <a:bodyPr wrap="square" lIns="0" tIns="0" rIns="0" bIns="0" rtlCol="0"/>
          <a:lstStyle/>
          <a:p>
            <a:endParaRPr/>
          </a:p>
        </p:txBody>
      </p:sp>
      <p:sp>
        <p:nvSpPr>
          <p:cNvPr id="17" name="bg object 17"/>
          <p:cNvSpPr/>
          <p:nvPr/>
        </p:nvSpPr>
        <p:spPr>
          <a:xfrm>
            <a:off x="838200" y="1661160"/>
            <a:ext cx="8382000" cy="57150"/>
          </a:xfrm>
          <a:custGeom>
            <a:avLst/>
            <a:gdLst/>
            <a:ahLst/>
            <a:cxnLst/>
            <a:rect l="l" t="t" r="r" b="b"/>
            <a:pathLst>
              <a:path w="8382000" h="57150">
                <a:moveTo>
                  <a:pt x="8382000" y="57150"/>
                </a:moveTo>
                <a:lnTo>
                  <a:pt x="8382000" y="0"/>
                </a:lnTo>
                <a:lnTo>
                  <a:pt x="0" y="0"/>
                </a:lnTo>
                <a:lnTo>
                  <a:pt x="0" y="57150"/>
                </a:lnTo>
                <a:lnTo>
                  <a:pt x="8382000" y="57150"/>
                </a:lnTo>
                <a:close/>
              </a:path>
            </a:pathLst>
          </a:custGeom>
          <a:solidFill>
            <a:srgbClr val="0B2C83"/>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4000" b="1" i="0">
                <a:solidFill>
                  <a:srgbClr val="141B76"/>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3200" b="1" i="0">
                <a:solidFill>
                  <a:srgbClr val="141B76"/>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8/31/2023</a:t>
            </a:fld>
            <a:endParaRPr lang="en-US"/>
          </a:p>
        </p:txBody>
      </p:sp>
      <p:sp>
        <p:nvSpPr>
          <p:cNvPr id="6" name="Holder 6"/>
          <p:cNvSpPr>
            <a:spLocks noGrp="1"/>
          </p:cNvSpPr>
          <p:nvPr>
            <p:ph type="sldNum" sz="quarter" idx="7"/>
          </p:nvPr>
        </p:nvSpPr>
        <p:spPr/>
        <p:txBody>
          <a:bodyPr lIns="0" tIns="0" rIns="0" bIns="0"/>
          <a:lstStyle>
            <a:lvl1pPr>
              <a:defRPr sz="750" b="0" i="0">
                <a:solidFill>
                  <a:srgbClr val="969696"/>
                </a:solidFill>
                <a:latin typeface="Arial"/>
                <a:cs typeface="Arial"/>
              </a:defRPr>
            </a:lvl1pPr>
          </a:lstStyle>
          <a:p>
            <a:pPr marL="160020">
              <a:lnSpc>
                <a:spcPct val="100000"/>
              </a:lnSpc>
              <a:spcBef>
                <a:spcPts val="5"/>
              </a:spcBef>
            </a:pPr>
            <a:fld id="{81D60167-4931-47E6-BA6A-407CBD079E47}" type="slidenum">
              <a:rPr sz="1000" dirty="0"/>
              <a:t>‹#›</a:t>
            </a:fld>
            <a:endParaRPr sz="100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141B76"/>
                </a:solidFill>
                <a:latin typeface="Arial"/>
                <a:cs typeface="Arial"/>
              </a:defRPr>
            </a:lvl1pPr>
          </a:lstStyle>
          <a:p>
            <a:endParaRPr/>
          </a:p>
        </p:txBody>
      </p:sp>
      <p:sp>
        <p:nvSpPr>
          <p:cNvPr id="3" name="Holder 3"/>
          <p:cNvSpPr>
            <a:spLocks noGrp="1"/>
          </p:cNvSpPr>
          <p:nvPr>
            <p:ph sz="half" idx="2"/>
          </p:nvPr>
        </p:nvSpPr>
        <p:spPr>
          <a:xfrm>
            <a:off x="878077" y="1517705"/>
            <a:ext cx="3972560" cy="4050029"/>
          </a:xfrm>
          <a:prstGeom prst="rect">
            <a:avLst/>
          </a:prstGeom>
        </p:spPr>
        <p:txBody>
          <a:bodyPr wrap="square" lIns="0" tIns="0" rIns="0" bIns="0">
            <a:spAutoFit/>
          </a:bodyPr>
          <a:lstStyle>
            <a:lvl1pPr>
              <a:defRPr sz="4400" b="1" i="0">
                <a:solidFill>
                  <a:srgbClr val="000065"/>
                </a:solidFill>
                <a:latin typeface="Arial"/>
                <a:cs typeface="Arial"/>
              </a:defRPr>
            </a:lvl1pPr>
          </a:lstStyle>
          <a:p>
            <a:endParaRPr/>
          </a:p>
        </p:txBody>
      </p:sp>
      <p:sp>
        <p:nvSpPr>
          <p:cNvPr id="4" name="Holder 4"/>
          <p:cNvSpPr>
            <a:spLocks noGrp="1"/>
          </p:cNvSpPr>
          <p:nvPr>
            <p:ph sz="half" idx="3"/>
          </p:nvPr>
        </p:nvSpPr>
        <p:spPr>
          <a:xfrm>
            <a:off x="5555996" y="1513050"/>
            <a:ext cx="3799204" cy="4424045"/>
          </a:xfrm>
          <a:prstGeom prst="rect">
            <a:avLst/>
          </a:prstGeom>
        </p:spPr>
        <p:txBody>
          <a:bodyPr wrap="square" lIns="0" tIns="0" rIns="0" bIns="0">
            <a:spAutoFit/>
          </a:bodyPr>
          <a:lstStyle>
            <a:lvl1pPr>
              <a:defRPr sz="4400" b="1" i="0">
                <a:solidFill>
                  <a:srgbClr val="000065"/>
                </a:solidFill>
                <a:latin typeface="Arial"/>
                <a:cs typeface="Arial"/>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8/31/2023</a:t>
            </a:fld>
            <a:endParaRPr lang="en-US"/>
          </a:p>
        </p:txBody>
      </p:sp>
      <p:sp>
        <p:nvSpPr>
          <p:cNvPr id="7" name="Holder 7"/>
          <p:cNvSpPr>
            <a:spLocks noGrp="1"/>
          </p:cNvSpPr>
          <p:nvPr>
            <p:ph type="sldNum" sz="quarter" idx="7"/>
          </p:nvPr>
        </p:nvSpPr>
        <p:spPr/>
        <p:txBody>
          <a:bodyPr lIns="0" tIns="0" rIns="0" bIns="0"/>
          <a:lstStyle>
            <a:lvl1pPr>
              <a:defRPr sz="750" b="0" i="0">
                <a:solidFill>
                  <a:srgbClr val="969696"/>
                </a:solidFill>
                <a:latin typeface="Arial"/>
                <a:cs typeface="Arial"/>
              </a:defRPr>
            </a:lvl1pPr>
          </a:lstStyle>
          <a:p>
            <a:pPr marL="160020">
              <a:lnSpc>
                <a:spcPct val="100000"/>
              </a:lnSpc>
              <a:spcBef>
                <a:spcPts val="5"/>
              </a:spcBef>
            </a:pPr>
            <a:fld id="{81D60167-4931-47E6-BA6A-407CBD079E47}" type="slidenum">
              <a:rPr sz="1000" dirty="0"/>
              <a:t>‹#›</a:t>
            </a:fld>
            <a:endParaRPr sz="100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141B76"/>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8/31/2023</a:t>
            </a:fld>
            <a:endParaRPr lang="en-US"/>
          </a:p>
        </p:txBody>
      </p:sp>
      <p:sp>
        <p:nvSpPr>
          <p:cNvPr id="5" name="Holder 5"/>
          <p:cNvSpPr>
            <a:spLocks noGrp="1"/>
          </p:cNvSpPr>
          <p:nvPr>
            <p:ph type="sldNum" sz="quarter" idx="7"/>
          </p:nvPr>
        </p:nvSpPr>
        <p:spPr/>
        <p:txBody>
          <a:bodyPr lIns="0" tIns="0" rIns="0" bIns="0"/>
          <a:lstStyle>
            <a:lvl1pPr>
              <a:defRPr sz="750" b="0" i="0">
                <a:solidFill>
                  <a:srgbClr val="969696"/>
                </a:solidFill>
                <a:latin typeface="Arial"/>
                <a:cs typeface="Arial"/>
              </a:defRPr>
            </a:lvl1pPr>
          </a:lstStyle>
          <a:p>
            <a:pPr marL="160020">
              <a:lnSpc>
                <a:spcPct val="100000"/>
              </a:lnSpc>
              <a:spcBef>
                <a:spcPts val="5"/>
              </a:spcBef>
            </a:pPr>
            <a:fld id="{81D60167-4931-47E6-BA6A-407CBD079E47}" type="slidenum">
              <a:rPr sz="1000" dirty="0"/>
              <a:t>‹#›</a:t>
            </a:fld>
            <a:endParaRPr sz="10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284518" y="75775"/>
            <a:ext cx="418410" cy="461271"/>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8/31/2023</a:t>
            </a:fld>
            <a:endParaRPr lang="en-US"/>
          </a:p>
        </p:txBody>
      </p:sp>
      <p:sp>
        <p:nvSpPr>
          <p:cNvPr id="4" name="Holder 4"/>
          <p:cNvSpPr>
            <a:spLocks noGrp="1"/>
          </p:cNvSpPr>
          <p:nvPr>
            <p:ph type="sldNum" sz="quarter" idx="7"/>
          </p:nvPr>
        </p:nvSpPr>
        <p:spPr/>
        <p:txBody>
          <a:bodyPr lIns="0" tIns="0" rIns="0" bIns="0"/>
          <a:lstStyle>
            <a:lvl1pPr>
              <a:defRPr sz="750" b="0" i="0">
                <a:solidFill>
                  <a:srgbClr val="969696"/>
                </a:solidFill>
                <a:latin typeface="Arial"/>
                <a:cs typeface="Arial"/>
              </a:defRPr>
            </a:lvl1pPr>
          </a:lstStyle>
          <a:p>
            <a:pPr marL="160020">
              <a:lnSpc>
                <a:spcPct val="100000"/>
              </a:lnSpc>
              <a:spcBef>
                <a:spcPts val="5"/>
              </a:spcBef>
            </a:pPr>
            <a:fld id="{81D60167-4931-47E6-BA6A-407CBD079E47}" type="slidenum">
              <a:rPr sz="1000" dirty="0"/>
              <a:t>‹#›</a:t>
            </a:fld>
            <a:endParaRPr sz="100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838200" y="6880859"/>
            <a:ext cx="8382000" cy="57150"/>
          </a:xfrm>
          <a:custGeom>
            <a:avLst/>
            <a:gdLst/>
            <a:ahLst/>
            <a:cxnLst/>
            <a:rect l="l" t="t" r="r" b="b"/>
            <a:pathLst>
              <a:path w="8382000" h="57150">
                <a:moveTo>
                  <a:pt x="8382000" y="57150"/>
                </a:moveTo>
                <a:lnTo>
                  <a:pt x="8382000" y="0"/>
                </a:lnTo>
                <a:lnTo>
                  <a:pt x="0" y="0"/>
                </a:lnTo>
                <a:lnTo>
                  <a:pt x="0" y="57150"/>
                </a:lnTo>
                <a:lnTo>
                  <a:pt x="8382000" y="57150"/>
                </a:lnTo>
                <a:close/>
              </a:path>
            </a:pathLst>
          </a:custGeom>
          <a:solidFill>
            <a:srgbClr val="0B2C83"/>
          </a:solidFill>
        </p:spPr>
        <p:txBody>
          <a:bodyPr wrap="square" lIns="0" tIns="0" rIns="0" bIns="0" rtlCol="0"/>
          <a:lstStyle/>
          <a:p>
            <a:endParaRPr/>
          </a:p>
        </p:txBody>
      </p:sp>
      <p:sp>
        <p:nvSpPr>
          <p:cNvPr id="17" name="bg object 17"/>
          <p:cNvSpPr/>
          <p:nvPr/>
        </p:nvSpPr>
        <p:spPr>
          <a:xfrm>
            <a:off x="838200" y="1661160"/>
            <a:ext cx="8382000" cy="57150"/>
          </a:xfrm>
          <a:custGeom>
            <a:avLst/>
            <a:gdLst/>
            <a:ahLst/>
            <a:cxnLst/>
            <a:rect l="l" t="t" r="r" b="b"/>
            <a:pathLst>
              <a:path w="8382000" h="57150">
                <a:moveTo>
                  <a:pt x="8382000" y="57150"/>
                </a:moveTo>
                <a:lnTo>
                  <a:pt x="8382000" y="0"/>
                </a:lnTo>
                <a:lnTo>
                  <a:pt x="0" y="0"/>
                </a:lnTo>
                <a:lnTo>
                  <a:pt x="0" y="57150"/>
                </a:lnTo>
                <a:lnTo>
                  <a:pt x="8382000" y="57150"/>
                </a:lnTo>
                <a:close/>
              </a:path>
            </a:pathLst>
          </a:custGeom>
          <a:solidFill>
            <a:srgbClr val="0B2C83"/>
          </a:solidFill>
        </p:spPr>
        <p:txBody>
          <a:bodyPr wrap="square" lIns="0" tIns="0" rIns="0" bIns="0" rtlCol="0"/>
          <a:lstStyle/>
          <a:p>
            <a:endParaRPr/>
          </a:p>
        </p:txBody>
      </p:sp>
      <p:pic>
        <p:nvPicPr>
          <p:cNvPr id="18" name="bg object 18"/>
          <p:cNvPicPr/>
          <p:nvPr/>
        </p:nvPicPr>
        <p:blipFill>
          <a:blip r:embed="rId7" cstate="print"/>
          <a:stretch>
            <a:fillRect/>
          </a:stretch>
        </p:blipFill>
        <p:spPr>
          <a:xfrm>
            <a:off x="906017" y="652272"/>
            <a:ext cx="893825" cy="886205"/>
          </a:xfrm>
          <a:prstGeom prst="rect">
            <a:avLst/>
          </a:prstGeom>
        </p:spPr>
      </p:pic>
      <p:sp>
        <p:nvSpPr>
          <p:cNvPr id="2" name="Holder 2"/>
          <p:cNvSpPr>
            <a:spLocks noGrp="1"/>
          </p:cNvSpPr>
          <p:nvPr>
            <p:ph type="title"/>
          </p:nvPr>
        </p:nvSpPr>
        <p:spPr>
          <a:xfrm>
            <a:off x="933069" y="593851"/>
            <a:ext cx="8192261" cy="1000760"/>
          </a:xfrm>
          <a:prstGeom prst="rect">
            <a:avLst/>
          </a:prstGeom>
        </p:spPr>
        <p:txBody>
          <a:bodyPr wrap="square" lIns="0" tIns="0" rIns="0" bIns="0">
            <a:spAutoFit/>
          </a:bodyPr>
          <a:lstStyle>
            <a:lvl1pPr>
              <a:defRPr sz="4000" b="1" i="0">
                <a:solidFill>
                  <a:srgbClr val="141B76"/>
                </a:solidFill>
                <a:latin typeface="Arial"/>
                <a:cs typeface="Arial"/>
              </a:defRPr>
            </a:lvl1pPr>
          </a:lstStyle>
          <a:p>
            <a:endParaRPr/>
          </a:p>
        </p:txBody>
      </p:sp>
      <p:sp>
        <p:nvSpPr>
          <p:cNvPr id="3" name="Holder 3"/>
          <p:cNvSpPr>
            <a:spLocks noGrp="1"/>
          </p:cNvSpPr>
          <p:nvPr>
            <p:ph type="body" idx="1"/>
          </p:nvPr>
        </p:nvSpPr>
        <p:spPr>
          <a:xfrm>
            <a:off x="1788566" y="2144710"/>
            <a:ext cx="6394450" cy="3406775"/>
          </a:xfrm>
          <a:prstGeom prst="rect">
            <a:avLst/>
          </a:prstGeom>
        </p:spPr>
        <p:txBody>
          <a:bodyPr wrap="square" lIns="0" tIns="0" rIns="0" bIns="0">
            <a:spAutoFit/>
          </a:bodyPr>
          <a:lstStyle>
            <a:lvl1pPr>
              <a:defRPr sz="3200" b="1" i="0">
                <a:solidFill>
                  <a:srgbClr val="141B76"/>
                </a:solidFill>
                <a:latin typeface="Arial"/>
                <a:cs typeface="Arial"/>
              </a:defRPr>
            </a:lvl1pPr>
          </a:lstStyle>
          <a:p>
            <a:endParaRPr/>
          </a:p>
        </p:txBody>
      </p:sp>
      <p:sp>
        <p:nvSpPr>
          <p:cNvPr id="4" name="Holder 4"/>
          <p:cNvSpPr>
            <a:spLocks noGrp="1"/>
          </p:cNvSpPr>
          <p:nvPr>
            <p:ph type="ftr" sz="quarter" idx="5"/>
          </p:nvPr>
        </p:nvSpPr>
        <p:spPr>
          <a:xfrm>
            <a:off x="3419856" y="7228332"/>
            <a:ext cx="3218688" cy="3886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02920" y="7228332"/>
            <a:ext cx="2313432" cy="3886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8/31/2023</a:t>
            </a:fld>
            <a:endParaRPr lang="en-US"/>
          </a:p>
        </p:txBody>
      </p:sp>
      <p:sp>
        <p:nvSpPr>
          <p:cNvPr id="6" name="Holder 6"/>
          <p:cNvSpPr>
            <a:spLocks noGrp="1"/>
          </p:cNvSpPr>
          <p:nvPr>
            <p:ph type="sldNum" sz="quarter" idx="7"/>
          </p:nvPr>
        </p:nvSpPr>
        <p:spPr>
          <a:xfrm>
            <a:off x="9264650" y="7015104"/>
            <a:ext cx="282955" cy="321546"/>
          </a:xfrm>
          <a:prstGeom prst="rect">
            <a:avLst/>
          </a:prstGeom>
        </p:spPr>
        <p:txBody>
          <a:bodyPr wrap="square" lIns="0" tIns="0" rIns="0" bIns="0">
            <a:spAutoFit/>
          </a:bodyPr>
          <a:lstStyle>
            <a:lvl1pPr>
              <a:defRPr sz="750" b="0" i="0">
                <a:solidFill>
                  <a:srgbClr val="969696"/>
                </a:solidFill>
                <a:latin typeface="Arial"/>
                <a:cs typeface="Arial"/>
              </a:defRPr>
            </a:lvl1pPr>
          </a:lstStyle>
          <a:p>
            <a:pPr marL="160020">
              <a:lnSpc>
                <a:spcPct val="100000"/>
              </a:lnSpc>
              <a:spcBef>
                <a:spcPts val="5"/>
              </a:spcBef>
            </a:pPr>
            <a:fld id="{81D60167-4931-47E6-BA6A-407CBD079E47}" type="slidenum">
              <a:rPr sz="1000" dirty="0"/>
              <a:t>‹#›</a:t>
            </a:fld>
            <a:endParaRPr sz="100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906017" y="652272"/>
            <a:ext cx="893825" cy="886205"/>
          </a:xfrm>
          <a:prstGeom prst="rect">
            <a:avLst/>
          </a:prstGeom>
        </p:spPr>
      </p:pic>
      <p:sp>
        <p:nvSpPr>
          <p:cNvPr id="4" name="object 4"/>
          <p:cNvSpPr txBox="1">
            <a:spLocks noGrp="1"/>
          </p:cNvSpPr>
          <p:nvPr>
            <p:ph type="title"/>
          </p:nvPr>
        </p:nvSpPr>
        <p:spPr>
          <a:xfrm>
            <a:off x="357352" y="381000"/>
            <a:ext cx="9548648" cy="1159266"/>
          </a:xfrm>
          <a:prstGeom prst="rect">
            <a:avLst/>
          </a:prstGeom>
        </p:spPr>
        <p:txBody>
          <a:bodyPr vert="horz" wrap="square" lIns="0" tIns="262763" rIns="0" bIns="0" rtlCol="0">
            <a:spAutoFit/>
          </a:bodyPr>
          <a:lstStyle/>
          <a:p>
            <a:pPr marL="1753235" algn="l">
              <a:lnSpc>
                <a:spcPct val="100000"/>
              </a:lnSpc>
              <a:spcBef>
                <a:spcPts val="95"/>
              </a:spcBef>
            </a:pPr>
            <a:r>
              <a:rPr lang="en-US" sz="2800" dirty="0">
                <a:solidFill>
                  <a:srgbClr val="15156F"/>
                </a:solidFill>
              </a:rPr>
              <a:t>51FW/CVD</a:t>
            </a:r>
            <a:br>
              <a:rPr lang="en-US" sz="2800" dirty="0">
                <a:solidFill>
                  <a:srgbClr val="15156F"/>
                </a:solidFill>
              </a:rPr>
            </a:br>
            <a:r>
              <a:rPr lang="en-US" sz="2800" dirty="0">
                <a:solidFill>
                  <a:srgbClr val="15156F"/>
                </a:solidFill>
              </a:rPr>
              <a:t>Drug Demand Reduction Program</a:t>
            </a:r>
            <a:endParaRPr sz="2800" dirty="0"/>
          </a:p>
        </p:txBody>
      </p:sp>
      <p:sp>
        <p:nvSpPr>
          <p:cNvPr id="7" name="object 7"/>
          <p:cNvSpPr txBox="1"/>
          <p:nvPr/>
        </p:nvSpPr>
        <p:spPr>
          <a:xfrm>
            <a:off x="2636011" y="6950643"/>
            <a:ext cx="5088890" cy="300355"/>
          </a:xfrm>
          <a:prstGeom prst="rect">
            <a:avLst/>
          </a:prstGeom>
        </p:spPr>
        <p:txBody>
          <a:bodyPr vert="horz" wrap="square" lIns="0" tIns="9525" rIns="0" bIns="0" rtlCol="0">
            <a:spAutoFit/>
          </a:bodyPr>
          <a:lstStyle/>
          <a:p>
            <a:pPr marL="12700">
              <a:lnSpc>
                <a:spcPct val="100000"/>
              </a:lnSpc>
              <a:spcBef>
                <a:spcPts val="75"/>
              </a:spcBef>
            </a:pPr>
            <a:r>
              <a:rPr sz="1800" b="1" i="1" dirty="0">
                <a:solidFill>
                  <a:srgbClr val="141B76"/>
                </a:solidFill>
                <a:latin typeface="Century Schoolbook"/>
                <a:cs typeface="Century Schoolbook"/>
              </a:rPr>
              <a:t>We</a:t>
            </a:r>
            <a:r>
              <a:rPr sz="1800" b="1" i="1" spc="-25" dirty="0">
                <a:solidFill>
                  <a:srgbClr val="141B76"/>
                </a:solidFill>
                <a:latin typeface="Century Schoolbook"/>
                <a:cs typeface="Century Schoolbook"/>
              </a:rPr>
              <a:t> </a:t>
            </a:r>
            <a:r>
              <a:rPr sz="1800" b="1" i="1" dirty="0">
                <a:solidFill>
                  <a:srgbClr val="141B76"/>
                </a:solidFill>
                <a:latin typeface="Century Schoolbook"/>
                <a:cs typeface="Century Schoolbook"/>
              </a:rPr>
              <a:t>Guard</a:t>
            </a:r>
            <a:r>
              <a:rPr sz="1800" b="1" i="1" spc="-10" dirty="0">
                <a:solidFill>
                  <a:srgbClr val="141B76"/>
                </a:solidFill>
                <a:latin typeface="Century Schoolbook"/>
                <a:cs typeface="Century Schoolbook"/>
              </a:rPr>
              <a:t> </a:t>
            </a:r>
            <a:r>
              <a:rPr sz="1800" b="1" i="1" dirty="0">
                <a:solidFill>
                  <a:srgbClr val="141B76"/>
                </a:solidFill>
                <a:latin typeface="Century Schoolbook"/>
                <a:cs typeface="Century Schoolbook"/>
              </a:rPr>
              <a:t>the</a:t>
            </a:r>
            <a:r>
              <a:rPr sz="1800" b="1" i="1" spc="-15" dirty="0">
                <a:solidFill>
                  <a:srgbClr val="141B76"/>
                </a:solidFill>
                <a:latin typeface="Century Schoolbook"/>
                <a:cs typeface="Century Schoolbook"/>
              </a:rPr>
              <a:t> </a:t>
            </a:r>
            <a:r>
              <a:rPr sz="1800" b="1" i="1" dirty="0">
                <a:solidFill>
                  <a:srgbClr val="141B76"/>
                </a:solidFill>
                <a:latin typeface="Century Schoolbook"/>
                <a:cs typeface="Century Schoolbook"/>
              </a:rPr>
              <a:t>Freedom</a:t>
            </a:r>
            <a:r>
              <a:rPr sz="1800" b="1" i="1" spc="-10" dirty="0">
                <a:solidFill>
                  <a:srgbClr val="141B76"/>
                </a:solidFill>
                <a:latin typeface="Century Schoolbook"/>
                <a:cs typeface="Century Schoolbook"/>
              </a:rPr>
              <a:t> </a:t>
            </a:r>
            <a:r>
              <a:rPr sz="1800" b="1" i="1" dirty="0">
                <a:solidFill>
                  <a:srgbClr val="141B76"/>
                </a:solidFill>
                <a:latin typeface="Century Schoolbook"/>
                <a:cs typeface="Century Schoolbook"/>
              </a:rPr>
              <a:t>of</a:t>
            </a:r>
            <a:r>
              <a:rPr sz="1800" b="1" i="1" spc="-15" dirty="0">
                <a:solidFill>
                  <a:srgbClr val="141B76"/>
                </a:solidFill>
                <a:latin typeface="Century Schoolbook"/>
                <a:cs typeface="Century Schoolbook"/>
              </a:rPr>
              <a:t> </a:t>
            </a:r>
            <a:r>
              <a:rPr sz="1800" b="1" i="1" dirty="0">
                <a:solidFill>
                  <a:srgbClr val="141B76"/>
                </a:solidFill>
                <a:latin typeface="Century Schoolbook"/>
                <a:cs typeface="Century Schoolbook"/>
              </a:rPr>
              <a:t>51</a:t>
            </a:r>
            <a:r>
              <a:rPr sz="1800" b="1" i="1" spc="5" dirty="0">
                <a:solidFill>
                  <a:srgbClr val="141B76"/>
                </a:solidFill>
                <a:latin typeface="Century Schoolbook"/>
                <a:cs typeface="Century Schoolbook"/>
              </a:rPr>
              <a:t> </a:t>
            </a:r>
            <a:r>
              <a:rPr sz="1800" b="1" i="1" dirty="0">
                <a:solidFill>
                  <a:srgbClr val="141B76"/>
                </a:solidFill>
                <a:latin typeface="Century Schoolbook"/>
                <a:cs typeface="Century Schoolbook"/>
              </a:rPr>
              <a:t>Million</a:t>
            </a:r>
            <a:r>
              <a:rPr sz="1800" b="1" i="1" spc="-10" dirty="0">
                <a:solidFill>
                  <a:srgbClr val="141B76"/>
                </a:solidFill>
                <a:latin typeface="Century Schoolbook"/>
                <a:cs typeface="Century Schoolbook"/>
              </a:rPr>
              <a:t> People</a:t>
            </a:r>
            <a:endParaRPr sz="1800" dirty="0">
              <a:latin typeface="Century Schoolbook"/>
              <a:cs typeface="Century Schoolbook"/>
            </a:endParaRPr>
          </a:p>
        </p:txBody>
      </p:sp>
      <p:sp>
        <p:nvSpPr>
          <p:cNvPr id="8" name="object 8"/>
          <p:cNvSpPr txBox="1">
            <a:spLocks noGrp="1"/>
          </p:cNvSpPr>
          <p:nvPr>
            <p:ph type="sldNum" sz="quarter" idx="7"/>
          </p:nvPr>
        </p:nvSpPr>
        <p:spPr>
          <a:prstGeom prst="rect">
            <a:avLst/>
          </a:prstGeom>
        </p:spPr>
        <p:txBody>
          <a:bodyPr vert="horz" wrap="square" lIns="0" tIns="635" rIns="0" bIns="0" rtlCol="0">
            <a:spAutoFit/>
          </a:bodyPr>
          <a:lstStyle/>
          <a:p>
            <a:pPr marL="160020">
              <a:lnSpc>
                <a:spcPct val="100000"/>
              </a:lnSpc>
              <a:spcBef>
                <a:spcPts val="5"/>
              </a:spcBef>
            </a:pPr>
            <a:fld id="{81D60167-4931-47E6-BA6A-407CBD079E47}" type="slidenum">
              <a:rPr sz="1000" dirty="0"/>
              <a:t>1</a:t>
            </a:fld>
            <a:endParaRPr sz="1000"/>
          </a:p>
        </p:txBody>
      </p:sp>
      <p:sp>
        <p:nvSpPr>
          <p:cNvPr id="5" name="Rectangle 3">
            <a:extLst>
              <a:ext uri="{FF2B5EF4-FFF2-40B4-BE49-F238E27FC236}">
                <a16:creationId xmlns:a16="http://schemas.microsoft.com/office/drawing/2014/main" id="{E7466332-680C-2B25-4365-1DF8244F8E7D}"/>
              </a:ext>
            </a:extLst>
          </p:cNvPr>
          <p:cNvSpPr txBox="1">
            <a:spLocks noChangeArrowheads="1"/>
          </p:cNvSpPr>
          <p:nvPr/>
        </p:nvSpPr>
        <p:spPr>
          <a:xfrm>
            <a:off x="1219200" y="2362200"/>
            <a:ext cx="7239000" cy="3733800"/>
          </a:xfrm>
          <a:prstGeom prst="rect">
            <a:avLst/>
          </a:prstGeom>
        </p:spPr>
        <p:txBody>
          <a:bodyPr wrap="square" lIns="92065" tIns="46033" rIns="92065" bIns="46033" rtlCol="0">
            <a:normAutofit fontScale="85000" lnSpcReduction="20000"/>
          </a:bodyPr>
          <a:lstStyle>
            <a:lvl1pPr marL="0">
              <a:defRPr sz="3200" b="1" i="0">
                <a:solidFill>
                  <a:srgbClr val="141B76"/>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375920" indent="-375920" defTabSz="1003300">
              <a:lnSpc>
                <a:spcPct val="90000"/>
              </a:lnSpc>
              <a:defRPr/>
            </a:pPr>
            <a:r>
              <a:rPr lang="en-US" sz="2800" dirty="0"/>
              <a:t>Governing Directives</a:t>
            </a:r>
          </a:p>
          <a:p>
            <a:pPr marL="375920" indent="-375920" defTabSz="1003300">
              <a:lnSpc>
                <a:spcPct val="90000"/>
              </a:lnSpc>
              <a:defRPr/>
            </a:pPr>
            <a:endParaRPr lang="en-US" dirty="0"/>
          </a:p>
          <a:p>
            <a:pPr marL="375920" indent="-375920" defTabSz="1003300">
              <a:lnSpc>
                <a:spcPct val="90000"/>
              </a:lnSpc>
              <a:defRPr/>
            </a:pPr>
            <a:r>
              <a:rPr lang="en-US" sz="2800" dirty="0"/>
              <a:t>DDRP Goals</a:t>
            </a:r>
          </a:p>
          <a:p>
            <a:pPr marL="375920" indent="-375920" defTabSz="1003300">
              <a:lnSpc>
                <a:spcPct val="90000"/>
              </a:lnSpc>
              <a:defRPr/>
            </a:pPr>
            <a:endParaRPr lang="en-US" sz="2800" dirty="0">
              <a:cs typeface="Calibri"/>
            </a:endParaRPr>
          </a:p>
          <a:p>
            <a:pPr marL="375920" indent="-375920" defTabSz="1003300">
              <a:lnSpc>
                <a:spcPct val="90000"/>
              </a:lnSpc>
              <a:defRPr/>
            </a:pPr>
            <a:r>
              <a:rPr lang="en-US" sz="2800" dirty="0"/>
              <a:t>Drug Testing Program Objective/Mission</a:t>
            </a:r>
            <a:endParaRPr lang="en-US" sz="2800" dirty="0">
              <a:cs typeface="Calibri"/>
            </a:endParaRPr>
          </a:p>
          <a:p>
            <a:pPr marL="375920" indent="-375920" defTabSz="1003300">
              <a:lnSpc>
                <a:spcPct val="90000"/>
              </a:lnSpc>
              <a:defRPr/>
            </a:pPr>
            <a:endParaRPr lang="en-US" sz="2800" dirty="0"/>
          </a:p>
          <a:p>
            <a:pPr marL="375920" indent="-375920" defTabSz="1003300">
              <a:lnSpc>
                <a:spcPct val="90000"/>
              </a:lnSpc>
              <a:defRPr/>
            </a:pPr>
            <a:r>
              <a:rPr lang="en-US" sz="2800" dirty="0"/>
              <a:t>Types of Testing</a:t>
            </a:r>
            <a:endParaRPr lang="en-US" sz="2800" dirty="0">
              <a:cs typeface="Calibri"/>
            </a:endParaRPr>
          </a:p>
          <a:p>
            <a:pPr marL="375920" indent="-375920" defTabSz="1003300">
              <a:lnSpc>
                <a:spcPct val="90000"/>
              </a:lnSpc>
              <a:defRPr/>
            </a:pPr>
            <a:endParaRPr lang="en-US" sz="2800" dirty="0"/>
          </a:p>
          <a:p>
            <a:pPr marL="375920" indent="-375920" defTabSz="1003300">
              <a:lnSpc>
                <a:spcPct val="90000"/>
              </a:lnSpc>
              <a:defRPr/>
            </a:pPr>
            <a:r>
              <a:rPr lang="en-US" sz="2800" dirty="0"/>
              <a:t>Commander Role</a:t>
            </a:r>
            <a:endParaRPr lang="en-US" sz="2800" dirty="0">
              <a:cs typeface="Calibri"/>
            </a:endParaRPr>
          </a:p>
          <a:p>
            <a:pPr marL="375920" indent="-375920" defTabSz="1003300">
              <a:lnSpc>
                <a:spcPct val="90000"/>
              </a:lnSpc>
              <a:defRPr/>
            </a:pPr>
            <a:endParaRPr lang="en-US" sz="2800" dirty="0"/>
          </a:p>
          <a:p>
            <a:pPr marL="375920" indent="-375920" defTabSz="1003300">
              <a:lnSpc>
                <a:spcPct val="90000"/>
              </a:lnSpc>
              <a:defRPr/>
            </a:pPr>
            <a:r>
              <a:rPr lang="en-US" sz="2800" dirty="0"/>
              <a:t>Processing of Results</a:t>
            </a:r>
            <a:endParaRPr lang="en-US" sz="2800" dirty="0">
              <a:cs typeface="Calibri"/>
            </a:endParaRPr>
          </a:p>
          <a:p>
            <a:pPr marL="375920" indent="-375920" defTabSz="1003300">
              <a:lnSpc>
                <a:spcPct val="90000"/>
              </a:lnSpc>
              <a:defRPr/>
            </a:pPr>
            <a:endParaRPr lang="en-US" sz="2800" dirty="0"/>
          </a:p>
          <a:p>
            <a:pPr marL="375920" indent="-375920" defTabSz="1003300">
              <a:lnSpc>
                <a:spcPct val="90000"/>
              </a:lnSpc>
              <a:defRPr/>
            </a:pPr>
            <a:r>
              <a:rPr lang="en-US" sz="2800" dirty="0"/>
              <a:t>What we can do for you</a:t>
            </a:r>
            <a:endParaRPr lang="en-US" sz="2800" dirty="0">
              <a:cs typeface="Calibri"/>
            </a:endParaRPr>
          </a:p>
          <a:p>
            <a:pPr marL="375920" indent="-375920" defTabSz="1003300">
              <a:lnSpc>
                <a:spcPct val="90000"/>
              </a:lnSpc>
              <a:defRPr/>
            </a:pPr>
            <a:endParaRPr lang="en-US" sz="2800" dirty="0">
              <a:cs typeface="Calibri"/>
            </a:endParaRPr>
          </a:p>
          <a:p>
            <a:pPr marL="375920" indent="-375920" defTabSz="1003300">
              <a:lnSpc>
                <a:spcPct val="90000"/>
              </a:lnSpc>
              <a:defRPr/>
            </a:pPr>
            <a:endParaRPr lang="en-US" sz="2800" dirty="0">
              <a:cs typeface="Calibri"/>
            </a:endParaRPr>
          </a:p>
          <a:p>
            <a:pPr marL="375920" indent="-375920" defTabSz="1003300">
              <a:lnSpc>
                <a:spcPct val="90000"/>
              </a:lnSpc>
              <a:defRPr/>
            </a:pPr>
            <a:endParaRPr lang="en-US" sz="2800" dirty="0">
              <a:cs typeface="Calibri"/>
            </a:endParaRPr>
          </a:p>
        </p:txBody>
      </p:sp>
    </p:spTree>
    <p:extLst>
      <p:ext uri="{BB962C8B-B14F-4D97-AF65-F5344CB8AC3E}">
        <p14:creationId xmlns:p14="http://schemas.microsoft.com/office/powerpoint/2010/main" val="31599994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906017" y="652272"/>
            <a:ext cx="893825" cy="886205"/>
          </a:xfrm>
          <a:prstGeom prst="rect">
            <a:avLst/>
          </a:prstGeom>
        </p:spPr>
      </p:pic>
      <p:sp>
        <p:nvSpPr>
          <p:cNvPr id="4" name="object 4"/>
          <p:cNvSpPr txBox="1">
            <a:spLocks noGrp="1"/>
          </p:cNvSpPr>
          <p:nvPr>
            <p:ph type="title"/>
          </p:nvPr>
        </p:nvSpPr>
        <p:spPr>
          <a:xfrm>
            <a:off x="766696" y="756677"/>
            <a:ext cx="9139304" cy="757772"/>
          </a:xfrm>
          <a:prstGeom prst="rect">
            <a:avLst/>
          </a:prstGeom>
        </p:spPr>
        <p:txBody>
          <a:bodyPr vert="horz" wrap="square" lIns="0" tIns="262763" rIns="0" bIns="0" rtlCol="0">
            <a:spAutoFit/>
          </a:bodyPr>
          <a:lstStyle/>
          <a:p>
            <a:pPr marL="1753235" algn="l">
              <a:lnSpc>
                <a:spcPct val="100000"/>
              </a:lnSpc>
              <a:spcBef>
                <a:spcPts val="95"/>
              </a:spcBef>
            </a:pPr>
            <a:r>
              <a:rPr lang="en-US" sz="3200" dirty="0">
                <a:cs typeface="Calibri"/>
              </a:rPr>
              <a:t>Transitioning members drug testing</a:t>
            </a:r>
            <a:endParaRPr sz="3200" dirty="0"/>
          </a:p>
        </p:txBody>
      </p:sp>
      <p:sp>
        <p:nvSpPr>
          <p:cNvPr id="7" name="object 7"/>
          <p:cNvSpPr txBox="1"/>
          <p:nvPr/>
        </p:nvSpPr>
        <p:spPr>
          <a:xfrm>
            <a:off x="2636011" y="6950643"/>
            <a:ext cx="5088890" cy="300355"/>
          </a:xfrm>
          <a:prstGeom prst="rect">
            <a:avLst/>
          </a:prstGeom>
        </p:spPr>
        <p:txBody>
          <a:bodyPr vert="horz" wrap="square" lIns="0" tIns="9525" rIns="0" bIns="0" rtlCol="0">
            <a:spAutoFit/>
          </a:bodyPr>
          <a:lstStyle/>
          <a:p>
            <a:pPr marL="12700">
              <a:lnSpc>
                <a:spcPct val="100000"/>
              </a:lnSpc>
              <a:spcBef>
                <a:spcPts val="75"/>
              </a:spcBef>
            </a:pPr>
            <a:r>
              <a:rPr sz="1800" b="1" i="1" dirty="0">
                <a:solidFill>
                  <a:srgbClr val="141B76"/>
                </a:solidFill>
                <a:latin typeface="Century Schoolbook"/>
                <a:cs typeface="Century Schoolbook"/>
              </a:rPr>
              <a:t>We</a:t>
            </a:r>
            <a:r>
              <a:rPr sz="1800" b="1" i="1" spc="-25" dirty="0">
                <a:solidFill>
                  <a:srgbClr val="141B76"/>
                </a:solidFill>
                <a:latin typeface="Century Schoolbook"/>
                <a:cs typeface="Century Schoolbook"/>
              </a:rPr>
              <a:t> </a:t>
            </a:r>
            <a:r>
              <a:rPr sz="1800" b="1" i="1" dirty="0">
                <a:solidFill>
                  <a:srgbClr val="141B76"/>
                </a:solidFill>
                <a:latin typeface="Century Schoolbook"/>
                <a:cs typeface="Century Schoolbook"/>
              </a:rPr>
              <a:t>Guard</a:t>
            </a:r>
            <a:r>
              <a:rPr sz="1800" b="1" i="1" spc="-10" dirty="0">
                <a:solidFill>
                  <a:srgbClr val="141B76"/>
                </a:solidFill>
                <a:latin typeface="Century Schoolbook"/>
                <a:cs typeface="Century Schoolbook"/>
              </a:rPr>
              <a:t> </a:t>
            </a:r>
            <a:r>
              <a:rPr sz="1800" b="1" i="1" dirty="0">
                <a:solidFill>
                  <a:srgbClr val="141B76"/>
                </a:solidFill>
                <a:latin typeface="Century Schoolbook"/>
                <a:cs typeface="Century Schoolbook"/>
              </a:rPr>
              <a:t>the</a:t>
            </a:r>
            <a:r>
              <a:rPr sz="1800" b="1" i="1" spc="-15" dirty="0">
                <a:solidFill>
                  <a:srgbClr val="141B76"/>
                </a:solidFill>
                <a:latin typeface="Century Schoolbook"/>
                <a:cs typeface="Century Schoolbook"/>
              </a:rPr>
              <a:t> </a:t>
            </a:r>
            <a:r>
              <a:rPr sz="1800" b="1" i="1" dirty="0">
                <a:solidFill>
                  <a:srgbClr val="141B76"/>
                </a:solidFill>
                <a:latin typeface="Century Schoolbook"/>
                <a:cs typeface="Century Schoolbook"/>
              </a:rPr>
              <a:t>Freedom</a:t>
            </a:r>
            <a:r>
              <a:rPr sz="1800" b="1" i="1" spc="-10" dirty="0">
                <a:solidFill>
                  <a:srgbClr val="141B76"/>
                </a:solidFill>
                <a:latin typeface="Century Schoolbook"/>
                <a:cs typeface="Century Schoolbook"/>
              </a:rPr>
              <a:t> </a:t>
            </a:r>
            <a:r>
              <a:rPr sz="1800" b="1" i="1" dirty="0">
                <a:solidFill>
                  <a:srgbClr val="141B76"/>
                </a:solidFill>
                <a:latin typeface="Century Schoolbook"/>
                <a:cs typeface="Century Schoolbook"/>
              </a:rPr>
              <a:t>of</a:t>
            </a:r>
            <a:r>
              <a:rPr sz="1800" b="1" i="1" spc="-15" dirty="0">
                <a:solidFill>
                  <a:srgbClr val="141B76"/>
                </a:solidFill>
                <a:latin typeface="Century Schoolbook"/>
                <a:cs typeface="Century Schoolbook"/>
              </a:rPr>
              <a:t> </a:t>
            </a:r>
            <a:r>
              <a:rPr sz="1800" b="1" i="1" dirty="0">
                <a:solidFill>
                  <a:srgbClr val="141B76"/>
                </a:solidFill>
                <a:latin typeface="Century Schoolbook"/>
                <a:cs typeface="Century Schoolbook"/>
              </a:rPr>
              <a:t>51</a:t>
            </a:r>
            <a:r>
              <a:rPr sz="1800" b="1" i="1" spc="5" dirty="0">
                <a:solidFill>
                  <a:srgbClr val="141B76"/>
                </a:solidFill>
                <a:latin typeface="Century Schoolbook"/>
                <a:cs typeface="Century Schoolbook"/>
              </a:rPr>
              <a:t> </a:t>
            </a:r>
            <a:r>
              <a:rPr sz="1800" b="1" i="1" dirty="0">
                <a:solidFill>
                  <a:srgbClr val="141B76"/>
                </a:solidFill>
                <a:latin typeface="Century Schoolbook"/>
                <a:cs typeface="Century Schoolbook"/>
              </a:rPr>
              <a:t>Million</a:t>
            </a:r>
            <a:r>
              <a:rPr sz="1800" b="1" i="1" spc="-10" dirty="0">
                <a:solidFill>
                  <a:srgbClr val="141B76"/>
                </a:solidFill>
                <a:latin typeface="Century Schoolbook"/>
                <a:cs typeface="Century Schoolbook"/>
              </a:rPr>
              <a:t> People</a:t>
            </a:r>
            <a:endParaRPr sz="1800">
              <a:latin typeface="Century Schoolbook"/>
              <a:cs typeface="Century Schoolbook"/>
            </a:endParaRPr>
          </a:p>
        </p:txBody>
      </p:sp>
      <p:sp>
        <p:nvSpPr>
          <p:cNvPr id="8" name="object 8"/>
          <p:cNvSpPr txBox="1">
            <a:spLocks noGrp="1"/>
          </p:cNvSpPr>
          <p:nvPr>
            <p:ph type="sldNum" sz="quarter" idx="7"/>
          </p:nvPr>
        </p:nvSpPr>
        <p:spPr>
          <a:prstGeom prst="rect">
            <a:avLst/>
          </a:prstGeom>
        </p:spPr>
        <p:txBody>
          <a:bodyPr vert="horz" wrap="square" lIns="0" tIns="635" rIns="0" bIns="0" rtlCol="0">
            <a:spAutoFit/>
          </a:bodyPr>
          <a:lstStyle/>
          <a:p>
            <a:pPr marL="160020">
              <a:lnSpc>
                <a:spcPct val="100000"/>
              </a:lnSpc>
              <a:spcBef>
                <a:spcPts val="5"/>
              </a:spcBef>
            </a:pPr>
            <a:fld id="{81D60167-4931-47E6-BA6A-407CBD079E47}" type="slidenum">
              <a:rPr sz="1000" dirty="0"/>
              <a:t>10</a:t>
            </a:fld>
            <a:endParaRPr sz="1000"/>
          </a:p>
        </p:txBody>
      </p:sp>
      <p:sp>
        <p:nvSpPr>
          <p:cNvPr id="2" name="Content Placeholder 2">
            <a:extLst>
              <a:ext uri="{FF2B5EF4-FFF2-40B4-BE49-F238E27FC236}">
                <a16:creationId xmlns:a16="http://schemas.microsoft.com/office/drawing/2014/main" id="{710D74D8-B1C6-7FA1-9157-78FCE5C0E3AA}"/>
              </a:ext>
            </a:extLst>
          </p:cNvPr>
          <p:cNvSpPr txBox="1">
            <a:spLocks/>
          </p:cNvSpPr>
          <p:nvPr/>
        </p:nvSpPr>
        <p:spPr>
          <a:xfrm>
            <a:off x="906016" y="1752600"/>
            <a:ext cx="8358634" cy="4909036"/>
          </a:xfrm>
          <a:prstGeom prst="rect">
            <a:avLst/>
          </a:prstGeom>
        </p:spPr>
        <p:txBody>
          <a:bodyPr wrap="square" lIns="0" tIns="0" rIns="0" bIns="0">
            <a:spAutoFit/>
          </a:bodyPr>
          <a:lstStyle>
            <a:lvl1pPr marL="0">
              <a:defRPr sz="3200" b="1" i="0">
                <a:solidFill>
                  <a:srgbClr val="141B76"/>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sz="2400" dirty="0">
                <a:cs typeface="Calibri"/>
              </a:rPr>
              <a:t>IAW AFMAN 44-197, the following procedures apply to drug testing of transitioning service members</a:t>
            </a:r>
          </a:p>
          <a:p>
            <a:endParaRPr lang="en-US" sz="2000" dirty="0">
              <a:cs typeface="Calibri"/>
            </a:endParaRPr>
          </a:p>
          <a:p>
            <a:r>
              <a:rPr lang="en-US" sz="2000" dirty="0">
                <a:cs typeface="Calibri"/>
              </a:rPr>
              <a:t>- Transitioning member identifies themselves to Unit Commander</a:t>
            </a:r>
          </a:p>
          <a:p>
            <a:endParaRPr lang="en-US" sz="2000" dirty="0">
              <a:cs typeface="Calibri"/>
            </a:endParaRPr>
          </a:p>
          <a:p>
            <a:r>
              <a:rPr lang="en-US" sz="2000" dirty="0">
                <a:cs typeface="Calibri"/>
              </a:rPr>
              <a:t>- When transitioning member is selected for urinalysis, the unit’s                                       Trusted Agent reports to unit's First Sergeant</a:t>
            </a:r>
          </a:p>
          <a:p>
            <a:endParaRPr lang="en-US" sz="2000" dirty="0">
              <a:cs typeface="Calibri"/>
            </a:endParaRPr>
          </a:p>
          <a:p>
            <a:r>
              <a:rPr lang="en-US" sz="2000" dirty="0">
                <a:cs typeface="Calibri"/>
              </a:rPr>
              <a:t>- After notification, First Sergeant reports to DDRP</a:t>
            </a:r>
          </a:p>
          <a:p>
            <a:endParaRPr lang="en-US" sz="2000" dirty="0">
              <a:cs typeface="Calibri"/>
            </a:endParaRPr>
          </a:p>
          <a:p>
            <a:r>
              <a:rPr lang="en-US" sz="2000" dirty="0">
                <a:cs typeface="Calibri"/>
              </a:rPr>
              <a:t>- DDRP contacts 51st Medical Group to provide appropriate observer for transitioning servicemember’s sample collection</a:t>
            </a:r>
          </a:p>
          <a:p>
            <a:endParaRPr lang="en-US" sz="2000" dirty="0">
              <a:cs typeface="Calibri"/>
            </a:endParaRPr>
          </a:p>
          <a:p>
            <a:r>
              <a:rPr lang="en-US" sz="2000" dirty="0">
                <a:cs typeface="Calibri"/>
              </a:rPr>
              <a:t>- 51 MDG observer follows normal procedures during sample collection</a:t>
            </a:r>
          </a:p>
          <a:p>
            <a:endParaRPr lang="en-US" sz="1100" dirty="0">
              <a:cs typeface="Calibri"/>
            </a:endParaRPr>
          </a:p>
        </p:txBody>
      </p:sp>
    </p:spTree>
    <p:extLst>
      <p:ext uri="{BB962C8B-B14F-4D97-AF65-F5344CB8AC3E}">
        <p14:creationId xmlns:p14="http://schemas.microsoft.com/office/powerpoint/2010/main" val="7523060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906017" y="652272"/>
            <a:ext cx="893825" cy="886205"/>
          </a:xfrm>
          <a:prstGeom prst="rect">
            <a:avLst/>
          </a:prstGeom>
        </p:spPr>
      </p:pic>
      <p:sp>
        <p:nvSpPr>
          <p:cNvPr id="4" name="object 4"/>
          <p:cNvSpPr txBox="1">
            <a:spLocks noGrp="1"/>
          </p:cNvSpPr>
          <p:nvPr>
            <p:ph type="title"/>
          </p:nvPr>
        </p:nvSpPr>
        <p:spPr>
          <a:xfrm>
            <a:off x="766696" y="756677"/>
            <a:ext cx="9139304" cy="819327"/>
          </a:xfrm>
          <a:prstGeom prst="rect">
            <a:avLst/>
          </a:prstGeom>
        </p:spPr>
        <p:txBody>
          <a:bodyPr vert="horz" wrap="square" lIns="0" tIns="262763" rIns="0" bIns="0" rtlCol="0">
            <a:spAutoFit/>
          </a:bodyPr>
          <a:lstStyle/>
          <a:p>
            <a:pPr marL="1753235" algn="l">
              <a:lnSpc>
                <a:spcPct val="100000"/>
              </a:lnSpc>
              <a:spcBef>
                <a:spcPts val="95"/>
              </a:spcBef>
            </a:pPr>
            <a:r>
              <a:rPr lang="en-US" altLang="en-US" sz="3600" dirty="0"/>
              <a:t>What is Drug Abuse?</a:t>
            </a:r>
            <a:endParaRPr sz="3200" dirty="0"/>
          </a:p>
        </p:txBody>
      </p:sp>
      <p:sp>
        <p:nvSpPr>
          <p:cNvPr id="7" name="object 7"/>
          <p:cNvSpPr txBox="1"/>
          <p:nvPr/>
        </p:nvSpPr>
        <p:spPr>
          <a:xfrm>
            <a:off x="2636011" y="6950643"/>
            <a:ext cx="5088890" cy="300355"/>
          </a:xfrm>
          <a:prstGeom prst="rect">
            <a:avLst/>
          </a:prstGeom>
        </p:spPr>
        <p:txBody>
          <a:bodyPr vert="horz" wrap="square" lIns="0" tIns="9525" rIns="0" bIns="0" rtlCol="0">
            <a:spAutoFit/>
          </a:bodyPr>
          <a:lstStyle/>
          <a:p>
            <a:pPr marL="12700">
              <a:lnSpc>
                <a:spcPct val="100000"/>
              </a:lnSpc>
              <a:spcBef>
                <a:spcPts val="75"/>
              </a:spcBef>
            </a:pPr>
            <a:r>
              <a:rPr sz="1800" b="1" i="1" dirty="0">
                <a:solidFill>
                  <a:srgbClr val="141B76"/>
                </a:solidFill>
                <a:latin typeface="Century Schoolbook"/>
                <a:cs typeface="Century Schoolbook"/>
              </a:rPr>
              <a:t>We</a:t>
            </a:r>
            <a:r>
              <a:rPr sz="1800" b="1" i="1" spc="-25" dirty="0">
                <a:solidFill>
                  <a:srgbClr val="141B76"/>
                </a:solidFill>
                <a:latin typeface="Century Schoolbook"/>
                <a:cs typeface="Century Schoolbook"/>
              </a:rPr>
              <a:t> </a:t>
            </a:r>
            <a:r>
              <a:rPr sz="1800" b="1" i="1" dirty="0">
                <a:solidFill>
                  <a:srgbClr val="141B76"/>
                </a:solidFill>
                <a:latin typeface="Century Schoolbook"/>
                <a:cs typeface="Century Schoolbook"/>
              </a:rPr>
              <a:t>Guard</a:t>
            </a:r>
            <a:r>
              <a:rPr sz="1800" b="1" i="1" spc="-10" dirty="0">
                <a:solidFill>
                  <a:srgbClr val="141B76"/>
                </a:solidFill>
                <a:latin typeface="Century Schoolbook"/>
                <a:cs typeface="Century Schoolbook"/>
              </a:rPr>
              <a:t> </a:t>
            </a:r>
            <a:r>
              <a:rPr sz="1800" b="1" i="1" dirty="0">
                <a:solidFill>
                  <a:srgbClr val="141B76"/>
                </a:solidFill>
                <a:latin typeface="Century Schoolbook"/>
                <a:cs typeface="Century Schoolbook"/>
              </a:rPr>
              <a:t>the</a:t>
            </a:r>
            <a:r>
              <a:rPr sz="1800" b="1" i="1" spc="-15" dirty="0">
                <a:solidFill>
                  <a:srgbClr val="141B76"/>
                </a:solidFill>
                <a:latin typeface="Century Schoolbook"/>
                <a:cs typeface="Century Schoolbook"/>
              </a:rPr>
              <a:t> </a:t>
            </a:r>
            <a:r>
              <a:rPr sz="1800" b="1" i="1" dirty="0">
                <a:solidFill>
                  <a:srgbClr val="141B76"/>
                </a:solidFill>
                <a:latin typeface="Century Schoolbook"/>
                <a:cs typeface="Century Schoolbook"/>
              </a:rPr>
              <a:t>Freedom</a:t>
            </a:r>
            <a:r>
              <a:rPr sz="1800" b="1" i="1" spc="-10" dirty="0">
                <a:solidFill>
                  <a:srgbClr val="141B76"/>
                </a:solidFill>
                <a:latin typeface="Century Schoolbook"/>
                <a:cs typeface="Century Schoolbook"/>
              </a:rPr>
              <a:t> </a:t>
            </a:r>
            <a:r>
              <a:rPr sz="1800" b="1" i="1" dirty="0">
                <a:solidFill>
                  <a:srgbClr val="141B76"/>
                </a:solidFill>
                <a:latin typeface="Century Schoolbook"/>
                <a:cs typeface="Century Schoolbook"/>
              </a:rPr>
              <a:t>of</a:t>
            </a:r>
            <a:r>
              <a:rPr sz="1800" b="1" i="1" spc="-15" dirty="0">
                <a:solidFill>
                  <a:srgbClr val="141B76"/>
                </a:solidFill>
                <a:latin typeface="Century Schoolbook"/>
                <a:cs typeface="Century Schoolbook"/>
              </a:rPr>
              <a:t> </a:t>
            </a:r>
            <a:r>
              <a:rPr sz="1800" b="1" i="1" dirty="0">
                <a:solidFill>
                  <a:srgbClr val="141B76"/>
                </a:solidFill>
                <a:latin typeface="Century Schoolbook"/>
                <a:cs typeface="Century Schoolbook"/>
              </a:rPr>
              <a:t>51</a:t>
            </a:r>
            <a:r>
              <a:rPr sz="1800" b="1" i="1" spc="5" dirty="0">
                <a:solidFill>
                  <a:srgbClr val="141B76"/>
                </a:solidFill>
                <a:latin typeface="Century Schoolbook"/>
                <a:cs typeface="Century Schoolbook"/>
              </a:rPr>
              <a:t> </a:t>
            </a:r>
            <a:r>
              <a:rPr sz="1800" b="1" i="1" dirty="0">
                <a:solidFill>
                  <a:srgbClr val="141B76"/>
                </a:solidFill>
                <a:latin typeface="Century Schoolbook"/>
                <a:cs typeface="Century Schoolbook"/>
              </a:rPr>
              <a:t>Million</a:t>
            </a:r>
            <a:r>
              <a:rPr sz="1800" b="1" i="1" spc="-10" dirty="0">
                <a:solidFill>
                  <a:srgbClr val="141B76"/>
                </a:solidFill>
                <a:latin typeface="Century Schoolbook"/>
                <a:cs typeface="Century Schoolbook"/>
              </a:rPr>
              <a:t> People</a:t>
            </a:r>
            <a:endParaRPr sz="1800">
              <a:latin typeface="Century Schoolbook"/>
              <a:cs typeface="Century Schoolbook"/>
            </a:endParaRPr>
          </a:p>
        </p:txBody>
      </p:sp>
      <p:sp>
        <p:nvSpPr>
          <p:cNvPr id="8" name="object 8"/>
          <p:cNvSpPr txBox="1">
            <a:spLocks noGrp="1"/>
          </p:cNvSpPr>
          <p:nvPr>
            <p:ph type="sldNum" sz="quarter" idx="7"/>
          </p:nvPr>
        </p:nvSpPr>
        <p:spPr>
          <a:prstGeom prst="rect">
            <a:avLst/>
          </a:prstGeom>
        </p:spPr>
        <p:txBody>
          <a:bodyPr vert="horz" wrap="square" lIns="0" tIns="635" rIns="0" bIns="0" rtlCol="0">
            <a:spAutoFit/>
          </a:bodyPr>
          <a:lstStyle/>
          <a:p>
            <a:pPr marL="160020">
              <a:lnSpc>
                <a:spcPct val="100000"/>
              </a:lnSpc>
              <a:spcBef>
                <a:spcPts val="5"/>
              </a:spcBef>
            </a:pPr>
            <a:fld id="{81D60167-4931-47E6-BA6A-407CBD079E47}" type="slidenum">
              <a:rPr sz="1000" dirty="0"/>
              <a:t>11</a:t>
            </a:fld>
            <a:endParaRPr sz="1000"/>
          </a:p>
        </p:txBody>
      </p:sp>
      <p:sp>
        <p:nvSpPr>
          <p:cNvPr id="6" name="Rectangle 4">
            <a:extLst>
              <a:ext uri="{FF2B5EF4-FFF2-40B4-BE49-F238E27FC236}">
                <a16:creationId xmlns:a16="http://schemas.microsoft.com/office/drawing/2014/main" id="{208C0322-98FE-DD51-8D99-415EDF9A3EEA}"/>
              </a:ext>
            </a:extLst>
          </p:cNvPr>
          <p:cNvSpPr txBox="1">
            <a:spLocks noChangeArrowheads="1"/>
          </p:cNvSpPr>
          <p:nvPr/>
        </p:nvSpPr>
        <p:spPr>
          <a:xfrm>
            <a:off x="906017" y="1828800"/>
            <a:ext cx="8358633" cy="4953000"/>
          </a:xfrm>
          <a:prstGeom prst="rect">
            <a:avLst/>
          </a:prstGeom>
        </p:spPr>
        <p:txBody>
          <a:bodyPr wrap="square" lIns="0" tIns="0" rIns="0" bIns="0" rtlCol="0">
            <a:normAutofit fontScale="85000" lnSpcReduction="10000"/>
          </a:bodyPr>
          <a:lstStyle>
            <a:lvl1pPr marL="0">
              <a:defRPr sz="3200" b="1" i="0">
                <a:solidFill>
                  <a:srgbClr val="141B76"/>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l">
              <a:defRPr/>
            </a:pPr>
            <a:r>
              <a:rPr lang="en-US" sz="2800" b="0" dirty="0">
                <a:solidFill>
                  <a:schemeClr val="tx1"/>
                </a:solidFill>
              </a:rPr>
              <a:t>The wrongful use, possession, distribution, or introduction onto a military installation, or other property or facility under military supervision, of a controlled substance, prescription medication, over-the-counter medication, or intoxicating substance (other than alcohol) . </a:t>
            </a:r>
          </a:p>
          <a:p>
            <a:pPr algn="l">
              <a:defRPr/>
            </a:pPr>
            <a:endParaRPr lang="en-US" sz="2800" b="0" dirty="0">
              <a:solidFill>
                <a:schemeClr val="tx1"/>
              </a:solidFill>
            </a:endParaRPr>
          </a:p>
          <a:p>
            <a:pPr algn="l">
              <a:defRPr/>
            </a:pPr>
            <a:r>
              <a:rPr lang="en-US" sz="2800" b="0" dirty="0">
                <a:solidFill>
                  <a:schemeClr val="tx1"/>
                </a:solidFill>
              </a:rPr>
              <a:t>Wrongful means without legal justification or excuse, and includes use contrary to the directions of the manufacturer or prescribing healthcare provider, and use of any intoxicating substance not intended for human ingestion. (Drug abuse also includes inhalant abuse (sometimes referred to as ―huffing) and steroid usage other than that specifically prescribed by a competent medical authority.) </a:t>
            </a:r>
          </a:p>
          <a:p>
            <a:pPr algn="l">
              <a:defRPr/>
            </a:pPr>
            <a:r>
              <a:rPr lang="en-US" sz="2800" b="0" dirty="0">
                <a:solidFill>
                  <a:schemeClr val="tx1"/>
                </a:solidFill>
              </a:rPr>
              <a:t>Violators are subject to punitive action under the UCMJ and/or adverse administrative actions. </a:t>
            </a:r>
          </a:p>
        </p:txBody>
      </p:sp>
    </p:spTree>
    <p:extLst>
      <p:ext uri="{BB962C8B-B14F-4D97-AF65-F5344CB8AC3E}">
        <p14:creationId xmlns:p14="http://schemas.microsoft.com/office/powerpoint/2010/main" val="2298381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906017" y="652272"/>
            <a:ext cx="893825" cy="886205"/>
          </a:xfrm>
          <a:prstGeom prst="rect">
            <a:avLst/>
          </a:prstGeom>
        </p:spPr>
      </p:pic>
      <p:sp>
        <p:nvSpPr>
          <p:cNvPr id="4" name="object 4"/>
          <p:cNvSpPr txBox="1">
            <a:spLocks noGrp="1"/>
          </p:cNvSpPr>
          <p:nvPr>
            <p:ph type="title"/>
          </p:nvPr>
        </p:nvSpPr>
        <p:spPr>
          <a:xfrm>
            <a:off x="766696" y="756677"/>
            <a:ext cx="9139304" cy="819327"/>
          </a:xfrm>
          <a:prstGeom prst="rect">
            <a:avLst/>
          </a:prstGeom>
        </p:spPr>
        <p:txBody>
          <a:bodyPr vert="horz" wrap="square" lIns="0" tIns="262763" rIns="0" bIns="0" rtlCol="0">
            <a:spAutoFit/>
          </a:bodyPr>
          <a:lstStyle/>
          <a:p>
            <a:pPr marL="1753235" algn="l">
              <a:lnSpc>
                <a:spcPct val="100000"/>
              </a:lnSpc>
              <a:spcBef>
                <a:spcPts val="95"/>
              </a:spcBef>
            </a:pPr>
            <a:r>
              <a:rPr lang="en-US" altLang="en-US" sz="3600" dirty="0"/>
              <a:t>POSITIVE TEST RESULTS</a:t>
            </a:r>
            <a:endParaRPr sz="3200" dirty="0"/>
          </a:p>
        </p:txBody>
      </p:sp>
      <p:sp>
        <p:nvSpPr>
          <p:cNvPr id="7" name="object 7"/>
          <p:cNvSpPr txBox="1"/>
          <p:nvPr/>
        </p:nvSpPr>
        <p:spPr>
          <a:xfrm>
            <a:off x="2636011" y="6950643"/>
            <a:ext cx="5088890" cy="300355"/>
          </a:xfrm>
          <a:prstGeom prst="rect">
            <a:avLst/>
          </a:prstGeom>
        </p:spPr>
        <p:txBody>
          <a:bodyPr vert="horz" wrap="square" lIns="0" tIns="9525" rIns="0" bIns="0" rtlCol="0">
            <a:spAutoFit/>
          </a:bodyPr>
          <a:lstStyle/>
          <a:p>
            <a:pPr marL="12700">
              <a:lnSpc>
                <a:spcPct val="100000"/>
              </a:lnSpc>
              <a:spcBef>
                <a:spcPts val="75"/>
              </a:spcBef>
            </a:pPr>
            <a:r>
              <a:rPr sz="1800" b="1" i="1" dirty="0">
                <a:solidFill>
                  <a:srgbClr val="141B76"/>
                </a:solidFill>
                <a:latin typeface="Century Schoolbook"/>
                <a:cs typeface="Century Schoolbook"/>
              </a:rPr>
              <a:t>We</a:t>
            </a:r>
            <a:r>
              <a:rPr sz="1800" b="1" i="1" spc="-25" dirty="0">
                <a:solidFill>
                  <a:srgbClr val="141B76"/>
                </a:solidFill>
                <a:latin typeface="Century Schoolbook"/>
                <a:cs typeface="Century Schoolbook"/>
              </a:rPr>
              <a:t> </a:t>
            </a:r>
            <a:r>
              <a:rPr sz="1800" b="1" i="1" dirty="0">
                <a:solidFill>
                  <a:srgbClr val="141B76"/>
                </a:solidFill>
                <a:latin typeface="Century Schoolbook"/>
                <a:cs typeface="Century Schoolbook"/>
              </a:rPr>
              <a:t>Guard</a:t>
            </a:r>
            <a:r>
              <a:rPr sz="1800" b="1" i="1" spc="-10" dirty="0">
                <a:solidFill>
                  <a:srgbClr val="141B76"/>
                </a:solidFill>
                <a:latin typeface="Century Schoolbook"/>
                <a:cs typeface="Century Schoolbook"/>
              </a:rPr>
              <a:t> </a:t>
            </a:r>
            <a:r>
              <a:rPr sz="1800" b="1" i="1" dirty="0">
                <a:solidFill>
                  <a:srgbClr val="141B76"/>
                </a:solidFill>
                <a:latin typeface="Century Schoolbook"/>
                <a:cs typeface="Century Schoolbook"/>
              </a:rPr>
              <a:t>the</a:t>
            </a:r>
            <a:r>
              <a:rPr sz="1800" b="1" i="1" spc="-15" dirty="0">
                <a:solidFill>
                  <a:srgbClr val="141B76"/>
                </a:solidFill>
                <a:latin typeface="Century Schoolbook"/>
                <a:cs typeface="Century Schoolbook"/>
              </a:rPr>
              <a:t> </a:t>
            </a:r>
            <a:r>
              <a:rPr sz="1800" b="1" i="1" dirty="0">
                <a:solidFill>
                  <a:srgbClr val="141B76"/>
                </a:solidFill>
                <a:latin typeface="Century Schoolbook"/>
                <a:cs typeface="Century Schoolbook"/>
              </a:rPr>
              <a:t>Freedom</a:t>
            </a:r>
            <a:r>
              <a:rPr sz="1800" b="1" i="1" spc="-10" dirty="0">
                <a:solidFill>
                  <a:srgbClr val="141B76"/>
                </a:solidFill>
                <a:latin typeface="Century Schoolbook"/>
                <a:cs typeface="Century Schoolbook"/>
              </a:rPr>
              <a:t> </a:t>
            </a:r>
            <a:r>
              <a:rPr sz="1800" b="1" i="1" dirty="0">
                <a:solidFill>
                  <a:srgbClr val="141B76"/>
                </a:solidFill>
                <a:latin typeface="Century Schoolbook"/>
                <a:cs typeface="Century Schoolbook"/>
              </a:rPr>
              <a:t>of</a:t>
            </a:r>
            <a:r>
              <a:rPr sz="1800" b="1" i="1" spc="-15" dirty="0">
                <a:solidFill>
                  <a:srgbClr val="141B76"/>
                </a:solidFill>
                <a:latin typeface="Century Schoolbook"/>
                <a:cs typeface="Century Schoolbook"/>
              </a:rPr>
              <a:t> </a:t>
            </a:r>
            <a:r>
              <a:rPr sz="1800" b="1" i="1" dirty="0">
                <a:solidFill>
                  <a:srgbClr val="141B76"/>
                </a:solidFill>
                <a:latin typeface="Century Schoolbook"/>
                <a:cs typeface="Century Schoolbook"/>
              </a:rPr>
              <a:t>51</a:t>
            </a:r>
            <a:r>
              <a:rPr sz="1800" b="1" i="1" spc="5" dirty="0">
                <a:solidFill>
                  <a:srgbClr val="141B76"/>
                </a:solidFill>
                <a:latin typeface="Century Schoolbook"/>
                <a:cs typeface="Century Schoolbook"/>
              </a:rPr>
              <a:t> </a:t>
            </a:r>
            <a:r>
              <a:rPr sz="1800" b="1" i="1" dirty="0">
                <a:solidFill>
                  <a:srgbClr val="141B76"/>
                </a:solidFill>
                <a:latin typeface="Century Schoolbook"/>
                <a:cs typeface="Century Schoolbook"/>
              </a:rPr>
              <a:t>Million</a:t>
            </a:r>
            <a:r>
              <a:rPr sz="1800" b="1" i="1" spc="-10" dirty="0">
                <a:solidFill>
                  <a:srgbClr val="141B76"/>
                </a:solidFill>
                <a:latin typeface="Century Schoolbook"/>
                <a:cs typeface="Century Schoolbook"/>
              </a:rPr>
              <a:t> People</a:t>
            </a:r>
            <a:endParaRPr sz="1800">
              <a:latin typeface="Century Schoolbook"/>
              <a:cs typeface="Century Schoolbook"/>
            </a:endParaRPr>
          </a:p>
        </p:txBody>
      </p:sp>
      <p:sp>
        <p:nvSpPr>
          <p:cNvPr id="8" name="object 8"/>
          <p:cNvSpPr txBox="1">
            <a:spLocks noGrp="1"/>
          </p:cNvSpPr>
          <p:nvPr>
            <p:ph type="sldNum" sz="quarter" idx="7"/>
          </p:nvPr>
        </p:nvSpPr>
        <p:spPr>
          <a:prstGeom prst="rect">
            <a:avLst/>
          </a:prstGeom>
        </p:spPr>
        <p:txBody>
          <a:bodyPr vert="horz" wrap="square" lIns="0" tIns="635" rIns="0" bIns="0" rtlCol="0">
            <a:spAutoFit/>
          </a:bodyPr>
          <a:lstStyle/>
          <a:p>
            <a:pPr marL="160020">
              <a:lnSpc>
                <a:spcPct val="100000"/>
              </a:lnSpc>
              <a:spcBef>
                <a:spcPts val="5"/>
              </a:spcBef>
            </a:pPr>
            <a:fld id="{81D60167-4931-47E6-BA6A-407CBD079E47}" type="slidenum">
              <a:rPr sz="1000" dirty="0"/>
              <a:t>12</a:t>
            </a:fld>
            <a:endParaRPr sz="1000"/>
          </a:p>
        </p:txBody>
      </p:sp>
      <p:sp>
        <p:nvSpPr>
          <p:cNvPr id="2" name="Rectangle 7">
            <a:extLst>
              <a:ext uri="{FF2B5EF4-FFF2-40B4-BE49-F238E27FC236}">
                <a16:creationId xmlns:a16="http://schemas.microsoft.com/office/drawing/2014/main" id="{769DF359-433F-03AF-23AA-88BC6FF4DE94}"/>
              </a:ext>
            </a:extLst>
          </p:cNvPr>
          <p:cNvSpPr txBox="1">
            <a:spLocks noChangeArrowheads="1"/>
          </p:cNvSpPr>
          <p:nvPr/>
        </p:nvSpPr>
        <p:spPr>
          <a:xfrm>
            <a:off x="906016" y="1752600"/>
            <a:ext cx="8358634" cy="3906198"/>
          </a:xfrm>
          <a:prstGeom prst="rect">
            <a:avLst/>
          </a:prstGeom>
        </p:spPr>
        <p:txBody>
          <a:bodyPr wrap="square" lIns="90488" tIns="44450" rIns="90488" bIns="44450">
            <a:spAutoFit/>
          </a:bodyPr>
          <a:lstStyle>
            <a:lvl1pPr marL="0">
              <a:defRPr sz="3200" b="1" i="0">
                <a:solidFill>
                  <a:srgbClr val="141B76"/>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altLang="en-US" sz="2400" dirty="0"/>
              <a:t>All positive results are received by the DDRPM</a:t>
            </a:r>
          </a:p>
          <a:p>
            <a:endParaRPr lang="en-US" altLang="en-US" sz="2400" dirty="0"/>
          </a:p>
          <a:p>
            <a:r>
              <a:rPr lang="en-US" altLang="en-US" sz="2400" dirty="0"/>
              <a:t>All positive results are certified by the Medical Review Officer (MRO) prior to further notifications</a:t>
            </a:r>
            <a:endParaRPr lang="en-US" altLang="en-US" sz="2400" dirty="0">
              <a:cs typeface="Calibri"/>
            </a:endParaRPr>
          </a:p>
          <a:p>
            <a:endParaRPr lang="en-US" altLang="en-US" sz="2400" dirty="0"/>
          </a:p>
          <a:p>
            <a:r>
              <a:rPr lang="en-US" altLang="en-US" sz="2400" dirty="0"/>
              <a:t>All certified illegal drug use positive results are then reported to</a:t>
            </a:r>
            <a:endParaRPr lang="en-US" altLang="en-US" sz="2400" dirty="0">
              <a:cs typeface="Calibri"/>
            </a:endParaRPr>
          </a:p>
          <a:p>
            <a:pPr lvl="1"/>
            <a:r>
              <a:rPr lang="en-US" altLang="en-US" sz="2000" dirty="0"/>
              <a:t>-Individuals Commander </a:t>
            </a:r>
            <a:endParaRPr lang="en-US" altLang="en-US" sz="2000" dirty="0">
              <a:cs typeface="Calibri"/>
            </a:endParaRPr>
          </a:p>
          <a:p>
            <a:pPr lvl="1"/>
            <a:r>
              <a:rPr lang="en-US" altLang="en-US" sz="2000" dirty="0"/>
              <a:t>-AFOSI</a:t>
            </a:r>
            <a:endParaRPr lang="en-US" altLang="en-US" sz="2000" dirty="0">
              <a:cs typeface="Calibri"/>
            </a:endParaRPr>
          </a:p>
          <a:p>
            <a:pPr lvl="1"/>
            <a:r>
              <a:rPr lang="en-US" altLang="en-US" sz="2000" dirty="0"/>
              <a:t>-SJA</a:t>
            </a:r>
            <a:endParaRPr lang="en-US" altLang="en-US" sz="2000" dirty="0">
              <a:cs typeface="Calibri"/>
            </a:endParaRPr>
          </a:p>
          <a:p>
            <a:pPr lvl="1"/>
            <a:r>
              <a:rPr lang="en-US" altLang="en-US" sz="2000" dirty="0"/>
              <a:t>-ADAPT</a:t>
            </a:r>
            <a:endParaRPr lang="en-US" altLang="en-US" sz="2000" dirty="0">
              <a:cs typeface="Calibri"/>
            </a:endParaRPr>
          </a:p>
        </p:txBody>
      </p:sp>
    </p:spTree>
    <p:extLst>
      <p:ext uri="{BB962C8B-B14F-4D97-AF65-F5344CB8AC3E}">
        <p14:creationId xmlns:p14="http://schemas.microsoft.com/office/powerpoint/2010/main" val="3429504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anim calcmode="lin" valueType="num">
                                      <p:cBhvr additive="base">
                                        <p:cTn id="23" dur="500" fill="hold"/>
                                        <p:tgtEl>
                                          <p:spTgt spid="2">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
                                            <p:txEl>
                                              <p:pRg st="5" end="5"/>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 calcmode="lin" valueType="num">
                                      <p:cBhvr additive="base">
                                        <p:cTn id="27" dur="500" fill="hold"/>
                                        <p:tgtEl>
                                          <p:spTgt spid="2">
                                            <p:txEl>
                                              <p:pRg st="6" end="6"/>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2">
                                            <p:txEl>
                                              <p:pRg st="6" end="6"/>
                                            </p:txEl>
                                          </p:spTgt>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anim calcmode="lin" valueType="num">
                                      <p:cBhvr additive="base">
                                        <p:cTn id="31" dur="500" fill="hold"/>
                                        <p:tgtEl>
                                          <p:spTgt spid="2">
                                            <p:txEl>
                                              <p:pRg st="7" end="7"/>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
                                            <p:txEl>
                                              <p:pRg st="7" end="7"/>
                                            </p:txEl>
                                          </p:spTgt>
                                        </p:tgtEl>
                                        <p:attrNameLst>
                                          <p:attrName>ppt_y</p:attrName>
                                        </p:attrNameLst>
                                      </p:cBhvr>
                                      <p:tavLst>
                                        <p:tav tm="0">
                                          <p:val>
                                            <p:strVal val="#ppt_y"/>
                                          </p:val>
                                        </p:tav>
                                        <p:tav tm="100000">
                                          <p:val>
                                            <p:strVal val="#ppt_y"/>
                                          </p:val>
                                        </p:tav>
                                      </p:tavLst>
                                    </p:anim>
                                  </p:childTnLst>
                                </p:cTn>
                              </p:par>
                              <p:par>
                                <p:cTn id="33" presetID="2" presetClass="entr" presetSubtype="8" fill="hold" nodeType="with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anim calcmode="lin" valueType="num">
                                      <p:cBhvr additive="base">
                                        <p:cTn id="35" dur="500" fill="hold"/>
                                        <p:tgtEl>
                                          <p:spTgt spid="2">
                                            <p:txEl>
                                              <p:pRg st="8" end="8"/>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2">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906017" y="652272"/>
            <a:ext cx="893825" cy="886205"/>
          </a:xfrm>
          <a:prstGeom prst="rect">
            <a:avLst/>
          </a:prstGeom>
        </p:spPr>
      </p:pic>
      <p:sp>
        <p:nvSpPr>
          <p:cNvPr id="4" name="object 4"/>
          <p:cNvSpPr txBox="1">
            <a:spLocks noGrp="1"/>
          </p:cNvSpPr>
          <p:nvPr>
            <p:ph type="title"/>
          </p:nvPr>
        </p:nvSpPr>
        <p:spPr>
          <a:xfrm>
            <a:off x="766696" y="756677"/>
            <a:ext cx="9139304" cy="819327"/>
          </a:xfrm>
          <a:prstGeom prst="rect">
            <a:avLst/>
          </a:prstGeom>
        </p:spPr>
        <p:txBody>
          <a:bodyPr vert="horz" wrap="square" lIns="0" tIns="262763" rIns="0" bIns="0" rtlCol="0">
            <a:spAutoFit/>
          </a:bodyPr>
          <a:lstStyle/>
          <a:p>
            <a:pPr marL="1753235" algn="l">
              <a:lnSpc>
                <a:spcPct val="100000"/>
              </a:lnSpc>
              <a:spcBef>
                <a:spcPts val="95"/>
              </a:spcBef>
            </a:pPr>
            <a:r>
              <a:rPr lang="en-US" altLang="en-US" sz="3600" dirty="0"/>
              <a:t>What Can We Do For You?</a:t>
            </a:r>
            <a:endParaRPr sz="3200" dirty="0"/>
          </a:p>
        </p:txBody>
      </p:sp>
      <p:sp>
        <p:nvSpPr>
          <p:cNvPr id="7" name="object 7"/>
          <p:cNvSpPr txBox="1"/>
          <p:nvPr/>
        </p:nvSpPr>
        <p:spPr>
          <a:xfrm>
            <a:off x="2636011" y="6950643"/>
            <a:ext cx="5088890" cy="300355"/>
          </a:xfrm>
          <a:prstGeom prst="rect">
            <a:avLst/>
          </a:prstGeom>
        </p:spPr>
        <p:txBody>
          <a:bodyPr vert="horz" wrap="square" lIns="0" tIns="9525" rIns="0" bIns="0" rtlCol="0">
            <a:spAutoFit/>
          </a:bodyPr>
          <a:lstStyle/>
          <a:p>
            <a:pPr marL="12700">
              <a:lnSpc>
                <a:spcPct val="100000"/>
              </a:lnSpc>
              <a:spcBef>
                <a:spcPts val="75"/>
              </a:spcBef>
            </a:pPr>
            <a:r>
              <a:rPr sz="1800" b="1" i="1" dirty="0">
                <a:solidFill>
                  <a:srgbClr val="141B76"/>
                </a:solidFill>
                <a:latin typeface="Century Schoolbook"/>
                <a:cs typeface="Century Schoolbook"/>
              </a:rPr>
              <a:t>We</a:t>
            </a:r>
            <a:r>
              <a:rPr sz="1800" b="1" i="1" spc="-25" dirty="0">
                <a:solidFill>
                  <a:srgbClr val="141B76"/>
                </a:solidFill>
                <a:latin typeface="Century Schoolbook"/>
                <a:cs typeface="Century Schoolbook"/>
              </a:rPr>
              <a:t> </a:t>
            </a:r>
            <a:r>
              <a:rPr sz="1800" b="1" i="1" dirty="0">
                <a:solidFill>
                  <a:srgbClr val="141B76"/>
                </a:solidFill>
                <a:latin typeface="Century Schoolbook"/>
                <a:cs typeface="Century Schoolbook"/>
              </a:rPr>
              <a:t>Guard</a:t>
            </a:r>
            <a:r>
              <a:rPr sz="1800" b="1" i="1" spc="-10" dirty="0">
                <a:solidFill>
                  <a:srgbClr val="141B76"/>
                </a:solidFill>
                <a:latin typeface="Century Schoolbook"/>
                <a:cs typeface="Century Schoolbook"/>
              </a:rPr>
              <a:t> </a:t>
            </a:r>
            <a:r>
              <a:rPr sz="1800" b="1" i="1" dirty="0">
                <a:solidFill>
                  <a:srgbClr val="141B76"/>
                </a:solidFill>
                <a:latin typeface="Century Schoolbook"/>
                <a:cs typeface="Century Schoolbook"/>
              </a:rPr>
              <a:t>the</a:t>
            </a:r>
            <a:r>
              <a:rPr sz="1800" b="1" i="1" spc="-15" dirty="0">
                <a:solidFill>
                  <a:srgbClr val="141B76"/>
                </a:solidFill>
                <a:latin typeface="Century Schoolbook"/>
                <a:cs typeface="Century Schoolbook"/>
              </a:rPr>
              <a:t> </a:t>
            </a:r>
            <a:r>
              <a:rPr sz="1800" b="1" i="1" dirty="0">
                <a:solidFill>
                  <a:srgbClr val="141B76"/>
                </a:solidFill>
                <a:latin typeface="Century Schoolbook"/>
                <a:cs typeface="Century Schoolbook"/>
              </a:rPr>
              <a:t>Freedom</a:t>
            </a:r>
            <a:r>
              <a:rPr sz="1800" b="1" i="1" spc="-10" dirty="0">
                <a:solidFill>
                  <a:srgbClr val="141B76"/>
                </a:solidFill>
                <a:latin typeface="Century Schoolbook"/>
                <a:cs typeface="Century Schoolbook"/>
              </a:rPr>
              <a:t> </a:t>
            </a:r>
            <a:r>
              <a:rPr sz="1800" b="1" i="1" dirty="0">
                <a:solidFill>
                  <a:srgbClr val="141B76"/>
                </a:solidFill>
                <a:latin typeface="Century Schoolbook"/>
                <a:cs typeface="Century Schoolbook"/>
              </a:rPr>
              <a:t>of</a:t>
            </a:r>
            <a:r>
              <a:rPr sz="1800" b="1" i="1" spc="-15" dirty="0">
                <a:solidFill>
                  <a:srgbClr val="141B76"/>
                </a:solidFill>
                <a:latin typeface="Century Schoolbook"/>
                <a:cs typeface="Century Schoolbook"/>
              </a:rPr>
              <a:t> </a:t>
            </a:r>
            <a:r>
              <a:rPr sz="1800" b="1" i="1" dirty="0">
                <a:solidFill>
                  <a:srgbClr val="141B76"/>
                </a:solidFill>
                <a:latin typeface="Century Schoolbook"/>
                <a:cs typeface="Century Schoolbook"/>
              </a:rPr>
              <a:t>51</a:t>
            </a:r>
            <a:r>
              <a:rPr sz="1800" b="1" i="1" spc="5" dirty="0">
                <a:solidFill>
                  <a:srgbClr val="141B76"/>
                </a:solidFill>
                <a:latin typeface="Century Schoolbook"/>
                <a:cs typeface="Century Schoolbook"/>
              </a:rPr>
              <a:t> </a:t>
            </a:r>
            <a:r>
              <a:rPr sz="1800" b="1" i="1" dirty="0">
                <a:solidFill>
                  <a:srgbClr val="141B76"/>
                </a:solidFill>
                <a:latin typeface="Century Schoolbook"/>
                <a:cs typeface="Century Schoolbook"/>
              </a:rPr>
              <a:t>Million</a:t>
            </a:r>
            <a:r>
              <a:rPr sz="1800" b="1" i="1" spc="-10" dirty="0">
                <a:solidFill>
                  <a:srgbClr val="141B76"/>
                </a:solidFill>
                <a:latin typeface="Century Schoolbook"/>
                <a:cs typeface="Century Schoolbook"/>
              </a:rPr>
              <a:t> People</a:t>
            </a:r>
            <a:endParaRPr sz="1800">
              <a:latin typeface="Century Schoolbook"/>
              <a:cs typeface="Century Schoolbook"/>
            </a:endParaRPr>
          </a:p>
        </p:txBody>
      </p:sp>
      <p:sp>
        <p:nvSpPr>
          <p:cNvPr id="8" name="object 8"/>
          <p:cNvSpPr txBox="1">
            <a:spLocks noGrp="1"/>
          </p:cNvSpPr>
          <p:nvPr>
            <p:ph type="sldNum" sz="quarter" idx="7"/>
          </p:nvPr>
        </p:nvSpPr>
        <p:spPr>
          <a:prstGeom prst="rect">
            <a:avLst/>
          </a:prstGeom>
        </p:spPr>
        <p:txBody>
          <a:bodyPr vert="horz" wrap="square" lIns="0" tIns="635" rIns="0" bIns="0" rtlCol="0">
            <a:spAutoFit/>
          </a:bodyPr>
          <a:lstStyle/>
          <a:p>
            <a:pPr marL="160020">
              <a:lnSpc>
                <a:spcPct val="100000"/>
              </a:lnSpc>
              <a:spcBef>
                <a:spcPts val="5"/>
              </a:spcBef>
            </a:pPr>
            <a:fld id="{81D60167-4931-47E6-BA6A-407CBD079E47}" type="slidenum">
              <a:rPr sz="1000" dirty="0"/>
              <a:t>13</a:t>
            </a:fld>
            <a:endParaRPr sz="1000"/>
          </a:p>
        </p:txBody>
      </p:sp>
      <p:sp>
        <p:nvSpPr>
          <p:cNvPr id="5" name="Rectangle 3">
            <a:extLst>
              <a:ext uri="{FF2B5EF4-FFF2-40B4-BE49-F238E27FC236}">
                <a16:creationId xmlns:a16="http://schemas.microsoft.com/office/drawing/2014/main" id="{B5D28245-A1C0-6572-AA85-87039EFA71A4}"/>
              </a:ext>
            </a:extLst>
          </p:cNvPr>
          <p:cNvSpPr txBox="1">
            <a:spLocks noChangeArrowheads="1"/>
          </p:cNvSpPr>
          <p:nvPr/>
        </p:nvSpPr>
        <p:spPr>
          <a:xfrm>
            <a:off x="906016" y="1828800"/>
            <a:ext cx="8358634" cy="4739759"/>
          </a:xfrm>
          <a:prstGeom prst="rect">
            <a:avLst/>
          </a:prstGeom>
        </p:spPr>
        <p:txBody>
          <a:bodyPr wrap="square" lIns="0" tIns="0" rIns="0" bIns="0">
            <a:spAutoFit/>
          </a:bodyPr>
          <a:lstStyle>
            <a:lvl1pPr marL="0">
              <a:defRPr sz="3200" b="1" i="0">
                <a:solidFill>
                  <a:srgbClr val="141B76"/>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altLang="en-US" sz="2800" dirty="0"/>
              <a:t>Train Unit Trusted Agents</a:t>
            </a:r>
          </a:p>
          <a:p>
            <a:endParaRPr lang="en-US" altLang="en-US" sz="2800" dirty="0"/>
          </a:p>
          <a:p>
            <a:r>
              <a:rPr lang="en-US" altLang="en-US" sz="2800" dirty="0"/>
              <a:t>Brief Unit Personnel Concerning the Drug Testing Program</a:t>
            </a:r>
          </a:p>
          <a:p>
            <a:endParaRPr lang="en-US" altLang="en-US" sz="2800" dirty="0"/>
          </a:p>
          <a:p>
            <a:r>
              <a:rPr lang="en-US" altLang="en-US" sz="2800" dirty="0"/>
              <a:t>Conduct Unit Inspections (Sweeps)</a:t>
            </a:r>
          </a:p>
          <a:p>
            <a:endParaRPr lang="en-US" altLang="en-US" sz="2800" dirty="0"/>
          </a:p>
          <a:p>
            <a:r>
              <a:rPr lang="en-US" altLang="en-US" sz="2800" dirty="0"/>
              <a:t>Assist Commander and Staff in Maintaining a Drug Free Environment</a:t>
            </a:r>
          </a:p>
          <a:p>
            <a:endParaRPr lang="en-US" altLang="en-US" sz="2800" dirty="0"/>
          </a:p>
          <a:p>
            <a:r>
              <a:rPr lang="en-US" altLang="en-US" sz="2800" dirty="0"/>
              <a:t>Prevention Education</a:t>
            </a:r>
          </a:p>
        </p:txBody>
      </p:sp>
    </p:spTree>
    <p:extLst>
      <p:ext uri="{BB962C8B-B14F-4D97-AF65-F5344CB8AC3E}">
        <p14:creationId xmlns:p14="http://schemas.microsoft.com/office/powerpoint/2010/main" val="17665168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906017" y="652272"/>
            <a:ext cx="893825" cy="886205"/>
          </a:xfrm>
          <a:prstGeom prst="rect">
            <a:avLst/>
          </a:prstGeom>
        </p:spPr>
      </p:pic>
      <p:sp>
        <p:nvSpPr>
          <p:cNvPr id="4" name="object 4"/>
          <p:cNvSpPr txBox="1">
            <a:spLocks noGrp="1"/>
          </p:cNvSpPr>
          <p:nvPr>
            <p:ph type="title"/>
          </p:nvPr>
        </p:nvSpPr>
        <p:spPr>
          <a:xfrm>
            <a:off x="766696" y="756677"/>
            <a:ext cx="9139304" cy="819327"/>
          </a:xfrm>
          <a:prstGeom prst="rect">
            <a:avLst/>
          </a:prstGeom>
        </p:spPr>
        <p:txBody>
          <a:bodyPr vert="horz" wrap="square" lIns="0" tIns="262763" rIns="0" bIns="0" rtlCol="0">
            <a:spAutoFit/>
          </a:bodyPr>
          <a:lstStyle/>
          <a:p>
            <a:pPr marL="1753235" algn="l">
              <a:lnSpc>
                <a:spcPct val="100000"/>
              </a:lnSpc>
              <a:spcBef>
                <a:spcPts val="95"/>
              </a:spcBef>
            </a:pPr>
            <a:r>
              <a:rPr lang="en-US" altLang="en-US" sz="3600" dirty="0"/>
              <a:t>Key Telephone Numbers</a:t>
            </a:r>
            <a:endParaRPr sz="3200" dirty="0"/>
          </a:p>
        </p:txBody>
      </p:sp>
      <p:sp>
        <p:nvSpPr>
          <p:cNvPr id="7" name="object 7"/>
          <p:cNvSpPr txBox="1"/>
          <p:nvPr/>
        </p:nvSpPr>
        <p:spPr>
          <a:xfrm>
            <a:off x="2636011" y="6950643"/>
            <a:ext cx="5088890" cy="300355"/>
          </a:xfrm>
          <a:prstGeom prst="rect">
            <a:avLst/>
          </a:prstGeom>
        </p:spPr>
        <p:txBody>
          <a:bodyPr vert="horz" wrap="square" lIns="0" tIns="9525" rIns="0" bIns="0" rtlCol="0">
            <a:spAutoFit/>
          </a:bodyPr>
          <a:lstStyle/>
          <a:p>
            <a:pPr marL="12700">
              <a:lnSpc>
                <a:spcPct val="100000"/>
              </a:lnSpc>
              <a:spcBef>
                <a:spcPts val="75"/>
              </a:spcBef>
            </a:pPr>
            <a:r>
              <a:rPr sz="1800" b="1" i="1" dirty="0">
                <a:solidFill>
                  <a:srgbClr val="141B76"/>
                </a:solidFill>
                <a:latin typeface="Century Schoolbook"/>
                <a:cs typeface="Century Schoolbook"/>
              </a:rPr>
              <a:t>We</a:t>
            </a:r>
            <a:r>
              <a:rPr sz="1800" b="1" i="1" spc="-25" dirty="0">
                <a:solidFill>
                  <a:srgbClr val="141B76"/>
                </a:solidFill>
                <a:latin typeface="Century Schoolbook"/>
                <a:cs typeface="Century Schoolbook"/>
              </a:rPr>
              <a:t> </a:t>
            </a:r>
            <a:r>
              <a:rPr sz="1800" b="1" i="1" dirty="0">
                <a:solidFill>
                  <a:srgbClr val="141B76"/>
                </a:solidFill>
                <a:latin typeface="Century Schoolbook"/>
                <a:cs typeface="Century Schoolbook"/>
              </a:rPr>
              <a:t>Guard</a:t>
            </a:r>
            <a:r>
              <a:rPr sz="1800" b="1" i="1" spc="-10" dirty="0">
                <a:solidFill>
                  <a:srgbClr val="141B76"/>
                </a:solidFill>
                <a:latin typeface="Century Schoolbook"/>
                <a:cs typeface="Century Schoolbook"/>
              </a:rPr>
              <a:t> </a:t>
            </a:r>
            <a:r>
              <a:rPr sz="1800" b="1" i="1" dirty="0">
                <a:solidFill>
                  <a:srgbClr val="141B76"/>
                </a:solidFill>
                <a:latin typeface="Century Schoolbook"/>
                <a:cs typeface="Century Schoolbook"/>
              </a:rPr>
              <a:t>the</a:t>
            </a:r>
            <a:r>
              <a:rPr sz="1800" b="1" i="1" spc="-15" dirty="0">
                <a:solidFill>
                  <a:srgbClr val="141B76"/>
                </a:solidFill>
                <a:latin typeface="Century Schoolbook"/>
                <a:cs typeface="Century Schoolbook"/>
              </a:rPr>
              <a:t> </a:t>
            </a:r>
            <a:r>
              <a:rPr sz="1800" b="1" i="1" dirty="0">
                <a:solidFill>
                  <a:srgbClr val="141B76"/>
                </a:solidFill>
                <a:latin typeface="Century Schoolbook"/>
                <a:cs typeface="Century Schoolbook"/>
              </a:rPr>
              <a:t>Freedom</a:t>
            </a:r>
            <a:r>
              <a:rPr sz="1800" b="1" i="1" spc="-10" dirty="0">
                <a:solidFill>
                  <a:srgbClr val="141B76"/>
                </a:solidFill>
                <a:latin typeface="Century Schoolbook"/>
                <a:cs typeface="Century Schoolbook"/>
              </a:rPr>
              <a:t> </a:t>
            </a:r>
            <a:r>
              <a:rPr sz="1800" b="1" i="1" dirty="0">
                <a:solidFill>
                  <a:srgbClr val="141B76"/>
                </a:solidFill>
                <a:latin typeface="Century Schoolbook"/>
                <a:cs typeface="Century Schoolbook"/>
              </a:rPr>
              <a:t>of</a:t>
            </a:r>
            <a:r>
              <a:rPr sz="1800" b="1" i="1" spc="-15" dirty="0">
                <a:solidFill>
                  <a:srgbClr val="141B76"/>
                </a:solidFill>
                <a:latin typeface="Century Schoolbook"/>
                <a:cs typeface="Century Schoolbook"/>
              </a:rPr>
              <a:t> </a:t>
            </a:r>
            <a:r>
              <a:rPr sz="1800" b="1" i="1" dirty="0">
                <a:solidFill>
                  <a:srgbClr val="141B76"/>
                </a:solidFill>
                <a:latin typeface="Century Schoolbook"/>
                <a:cs typeface="Century Schoolbook"/>
              </a:rPr>
              <a:t>51</a:t>
            </a:r>
            <a:r>
              <a:rPr sz="1800" b="1" i="1" spc="5" dirty="0">
                <a:solidFill>
                  <a:srgbClr val="141B76"/>
                </a:solidFill>
                <a:latin typeface="Century Schoolbook"/>
                <a:cs typeface="Century Schoolbook"/>
              </a:rPr>
              <a:t> </a:t>
            </a:r>
            <a:r>
              <a:rPr sz="1800" b="1" i="1" dirty="0">
                <a:solidFill>
                  <a:srgbClr val="141B76"/>
                </a:solidFill>
                <a:latin typeface="Century Schoolbook"/>
                <a:cs typeface="Century Schoolbook"/>
              </a:rPr>
              <a:t>Million</a:t>
            </a:r>
            <a:r>
              <a:rPr sz="1800" b="1" i="1" spc="-10" dirty="0">
                <a:solidFill>
                  <a:srgbClr val="141B76"/>
                </a:solidFill>
                <a:latin typeface="Century Schoolbook"/>
                <a:cs typeface="Century Schoolbook"/>
              </a:rPr>
              <a:t> People</a:t>
            </a:r>
            <a:endParaRPr sz="1800">
              <a:latin typeface="Century Schoolbook"/>
              <a:cs typeface="Century Schoolbook"/>
            </a:endParaRPr>
          </a:p>
        </p:txBody>
      </p:sp>
      <p:sp>
        <p:nvSpPr>
          <p:cNvPr id="8" name="object 8"/>
          <p:cNvSpPr txBox="1">
            <a:spLocks noGrp="1"/>
          </p:cNvSpPr>
          <p:nvPr>
            <p:ph type="sldNum" sz="quarter" idx="7"/>
          </p:nvPr>
        </p:nvSpPr>
        <p:spPr>
          <a:prstGeom prst="rect">
            <a:avLst/>
          </a:prstGeom>
        </p:spPr>
        <p:txBody>
          <a:bodyPr vert="horz" wrap="square" lIns="0" tIns="635" rIns="0" bIns="0" rtlCol="0">
            <a:spAutoFit/>
          </a:bodyPr>
          <a:lstStyle/>
          <a:p>
            <a:pPr marL="160020">
              <a:lnSpc>
                <a:spcPct val="100000"/>
              </a:lnSpc>
              <a:spcBef>
                <a:spcPts val="5"/>
              </a:spcBef>
            </a:pPr>
            <a:fld id="{81D60167-4931-47E6-BA6A-407CBD079E47}" type="slidenum">
              <a:rPr sz="1000" dirty="0"/>
              <a:t>14</a:t>
            </a:fld>
            <a:endParaRPr sz="1000"/>
          </a:p>
        </p:txBody>
      </p:sp>
      <p:sp>
        <p:nvSpPr>
          <p:cNvPr id="6" name="TextBox 5">
            <a:extLst>
              <a:ext uri="{FF2B5EF4-FFF2-40B4-BE49-F238E27FC236}">
                <a16:creationId xmlns:a16="http://schemas.microsoft.com/office/drawing/2014/main" id="{CD0E50AC-56E8-A7A1-56E4-CF25D91CFCF4}"/>
              </a:ext>
            </a:extLst>
          </p:cNvPr>
          <p:cNvSpPr txBox="1"/>
          <p:nvPr/>
        </p:nvSpPr>
        <p:spPr>
          <a:xfrm>
            <a:off x="906017" y="1752600"/>
            <a:ext cx="6637783" cy="2308324"/>
          </a:xfrm>
          <a:prstGeom prst="rect">
            <a:avLst/>
          </a:prstGeom>
          <a:noFill/>
        </p:spPr>
        <p:txBody>
          <a:bodyPr wrap="square">
            <a:spAutoFit/>
          </a:bodyPr>
          <a:lstStyle/>
          <a:p>
            <a:pPr eaLnBrk="1" hangingPunct="1">
              <a:buFontTx/>
              <a:buNone/>
            </a:pPr>
            <a:endParaRPr lang="en-US" altLang="en-US" dirty="0"/>
          </a:p>
          <a:p>
            <a:pPr eaLnBrk="1" hangingPunct="1">
              <a:buFontTx/>
              <a:buNone/>
            </a:pPr>
            <a:r>
              <a:rPr lang="en-US" altLang="en-US" dirty="0"/>
              <a:t>DDRP Office: 784-1246/44</a:t>
            </a:r>
            <a:endParaRPr lang="en-US" altLang="en-US" dirty="0">
              <a:cs typeface="Calibri"/>
            </a:endParaRPr>
          </a:p>
          <a:p>
            <a:pPr eaLnBrk="1" hangingPunct="1">
              <a:buNone/>
            </a:pPr>
            <a:endParaRPr lang="en-US" altLang="en-US" dirty="0"/>
          </a:p>
          <a:p>
            <a:pPr eaLnBrk="1" hangingPunct="1">
              <a:buNone/>
            </a:pPr>
            <a:r>
              <a:rPr lang="en-US" altLang="en-US" dirty="0"/>
              <a:t>E-Mail: 51FW.DDRP.Org@us.af.mil</a:t>
            </a:r>
            <a:endParaRPr lang="en-US" altLang="en-US" dirty="0">
              <a:cs typeface="Calibri"/>
            </a:endParaRPr>
          </a:p>
          <a:p>
            <a:pPr eaLnBrk="1" hangingPunct="1">
              <a:buNone/>
            </a:pPr>
            <a:endParaRPr lang="en-US" altLang="en-US" dirty="0"/>
          </a:p>
          <a:p>
            <a:pPr eaLnBrk="1" hangingPunct="1">
              <a:buNone/>
            </a:pPr>
            <a:r>
              <a:rPr lang="en-US" altLang="en-US" dirty="0"/>
              <a:t>DDRP Manager: </a:t>
            </a:r>
            <a:r>
              <a:rPr lang="en-US" altLang="en-US" dirty="0" err="1"/>
              <a:t>Ms.Hong</a:t>
            </a:r>
            <a:r>
              <a:rPr lang="en-US" altLang="en-US" dirty="0"/>
              <a:t>  DTPAM: Mr. Rottinghaus </a:t>
            </a:r>
            <a:endParaRPr lang="en-US" altLang="en-US" dirty="0">
              <a:cs typeface="Calibri"/>
            </a:endParaRPr>
          </a:p>
          <a:p>
            <a:pPr eaLnBrk="1" hangingPunct="1">
              <a:buNone/>
            </a:pPr>
            <a:endParaRPr lang="en-US" altLang="en-US" dirty="0"/>
          </a:p>
          <a:p>
            <a:pPr eaLnBrk="1" hangingPunct="1">
              <a:buNone/>
            </a:pPr>
            <a:r>
              <a:rPr lang="en-US" altLang="en-US" dirty="0"/>
              <a:t>Legal Advisor: 51 FW/JA 	</a:t>
            </a:r>
            <a:endParaRPr lang="en-US" dirty="0"/>
          </a:p>
        </p:txBody>
      </p:sp>
      <p:sp>
        <p:nvSpPr>
          <p:cNvPr id="9" name="Text Box 5">
            <a:extLst>
              <a:ext uri="{FF2B5EF4-FFF2-40B4-BE49-F238E27FC236}">
                <a16:creationId xmlns:a16="http://schemas.microsoft.com/office/drawing/2014/main" id="{CB9CEA15-2C0D-918C-6E16-C562DB9C47A3}"/>
              </a:ext>
            </a:extLst>
          </p:cNvPr>
          <p:cNvSpPr txBox="1">
            <a:spLocks noChangeArrowheads="1"/>
          </p:cNvSpPr>
          <p:nvPr/>
        </p:nvSpPr>
        <p:spPr bwMode="auto">
          <a:xfrm>
            <a:off x="906017" y="4819472"/>
            <a:ext cx="7436296"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en-US" altLang="en-US" sz="2400" dirty="0">
                <a:latin typeface="Times New Roman"/>
                <a:cs typeface="Times New Roman"/>
              </a:rPr>
              <a:t>LOCATION: </a:t>
            </a:r>
          </a:p>
          <a:p>
            <a:pPr>
              <a:spcBef>
                <a:spcPct val="0"/>
              </a:spcBef>
              <a:buFontTx/>
              <a:buNone/>
            </a:pPr>
            <a:r>
              <a:rPr lang="en-US" altLang="en-US" sz="2400" dirty="0">
                <a:latin typeface="Times New Roman"/>
                <a:cs typeface="Times New Roman"/>
              </a:rPr>
              <a:t>Building number: _818 DDRP</a:t>
            </a:r>
          </a:p>
          <a:p>
            <a:pPr>
              <a:spcBef>
                <a:spcPct val="0"/>
              </a:spcBef>
              <a:buFontTx/>
              <a:buNone/>
            </a:pPr>
            <a:r>
              <a:rPr lang="en-US" altLang="en-US" sz="2400" dirty="0">
                <a:latin typeface="Times New Roman"/>
                <a:cs typeface="Times New Roman"/>
              </a:rPr>
              <a:t>Hours of Operation: _0700 to1700 </a:t>
            </a:r>
            <a:r>
              <a:rPr lang="en-US" altLang="en-US" sz="2400" dirty="0" err="1">
                <a:latin typeface="Times New Roman"/>
                <a:cs typeface="Times New Roman"/>
              </a:rPr>
              <a:t>hrs</a:t>
            </a:r>
            <a:r>
              <a:rPr lang="en-US" altLang="en-US" sz="2400" dirty="0">
                <a:latin typeface="Times New Roman"/>
                <a:cs typeface="Times New Roman"/>
              </a:rPr>
              <a:t>__ 				</a:t>
            </a:r>
          </a:p>
        </p:txBody>
      </p:sp>
    </p:spTree>
    <p:extLst>
      <p:ext uri="{BB962C8B-B14F-4D97-AF65-F5344CB8AC3E}">
        <p14:creationId xmlns:p14="http://schemas.microsoft.com/office/powerpoint/2010/main" val="335845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906017" y="652272"/>
            <a:ext cx="893825" cy="886205"/>
          </a:xfrm>
          <a:prstGeom prst="rect">
            <a:avLst/>
          </a:prstGeom>
        </p:spPr>
      </p:pic>
      <p:sp>
        <p:nvSpPr>
          <p:cNvPr id="4" name="object 4"/>
          <p:cNvSpPr txBox="1">
            <a:spLocks noGrp="1"/>
          </p:cNvSpPr>
          <p:nvPr>
            <p:ph type="title"/>
          </p:nvPr>
        </p:nvSpPr>
        <p:spPr>
          <a:xfrm>
            <a:off x="933069" y="593851"/>
            <a:ext cx="8192261" cy="942437"/>
          </a:xfrm>
          <a:prstGeom prst="rect">
            <a:avLst/>
          </a:prstGeom>
        </p:spPr>
        <p:txBody>
          <a:bodyPr vert="horz" wrap="square" lIns="0" tIns="262763" rIns="0" bIns="0" rtlCol="0">
            <a:spAutoFit/>
          </a:bodyPr>
          <a:lstStyle/>
          <a:p>
            <a:pPr marL="1753235" algn="l">
              <a:lnSpc>
                <a:spcPct val="100000"/>
              </a:lnSpc>
              <a:spcBef>
                <a:spcPts val="95"/>
              </a:spcBef>
            </a:pPr>
            <a:r>
              <a:rPr lang="en-US" altLang="en-US" sz="4400" dirty="0"/>
              <a:t>Governing Directives</a:t>
            </a:r>
            <a:endParaRPr lang="en-US" sz="4400" dirty="0"/>
          </a:p>
        </p:txBody>
      </p:sp>
      <p:sp>
        <p:nvSpPr>
          <p:cNvPr id="7" name="object 7"/>
          <p:cNvSpPr txBox="1"/>
          <p:nvPr/>
        </p:nvSpPr>
        <p:spPr>
          <a:xfrm>
            <a:off x="2636011" y="6950643"/>
            <a:ext cx="5088890" cy="300355"/>
          </a:xfrm>
          <a:prstGeom prst="rect">
            <a:avLst/>
          </a:prstGeom>
        </p:spPr>
        <p:txBody>
          <a:bodyPr vert="horz" wrap="square" lIns="0" tIns="9525" rIns="0" bIns="0" rtlCol="0">
            <a:spAutoFit/>
          </a:bodyPr>
          <a:lstStyle/>
          <a:p>
            <a:pPr marL="12700">
              <a:lnSpc>
                <a:spcPct val="100000"/>
              </a:lnSpc>
              <a:spcBef>
                <a:spcPts val="75"/>
              </a:spcBef>
            </a:pPr>
            <a:r>
              <a:rPr sz="1800" b="1" i="1" dirty="0">
                <a:solidFill>
                  <a:srgbClr val="141B76"/>
                </a:solidFill>
                <a:latin typeface="Century Schoolbook"/>
                <a:cs typeface="Century Schoolbook"/>
              </a:rPr>
              <a:t>We</a:t>
            </a:r>
            <a:r>
              <a:rPr sz="1800" b="1" i="1" spc="-25" dirty="0">
                <a:solidFill>
                  <a:srgbClr val="141B76"/>
                </a:solidFill>
                <a:latin typeface="Century Schoolbook"/>
                <a:cs typeface="Century Schoolbook"/>
              </a:rPr>
              <a:t> </a:t>
            </a:r>
            <a:r>
              <a:rPr sz="1800" b="1" i="1" dirty="0">
                <a:solidFill>
                  <a:srgbClr val="141B76"/>
                </a:solidFill>
                <a:latin typeface="Century Schoolbook"/>
                <a:cs typeface="Century Schoolbook"/>
              </a:rPr>
              <a:t>Guard</a:t>
            </a:r>
            <a:r>
              <a:rPr sz="1800" b="1" i="1" spc="-10" dirty="0">
                <a:solidFill>
                  <a:srgbClr val="141B76"/>
                </a:solidFill>
                <a:latin typeface="Century Schoolbook"/>
                <a:cs typeface="Century Schoolbook"/>
              </a:rPr>
              <a:t> </a:t>
            </a:r>
            <a:r>
              <a:rPr sz="1800" b="1" i="1" dirty="0">
                <a:solidFill>
                  <a:srgbClr val="141B76"/>
                </a:solidFill>
                <a:latin typeface="Century Schoolbook"/>
                <a:cs typeface="Century Schoolbook"/>
              </a:rPr>
              <a:t>the</a:t>
            </a:r>
            <a:r>
              <a:rPr sz="1800" b="1" i="1" spc="-15" dirty="0">
                <a:solidFill>
                  <a:srgbClr val="141B76"/>
                </a:solidFill>
                <a:latin typeface="Century Schoolbook"/>
                <a:cs typeface="Century Schoolbook"/>
              </a:rPr>
              <a:t> </a:t>
            </a:r>
            <a:r>
              <a:rPr sz="1800" b="1" i="1" dirty="0">
                <a:solidFill>
                  <a:srgbClr val="141B76"/>
                </a:solidFill>
                <a:latin typeface="Century Schoolbook"/>
                <a:cs typeface="Century Schoolbook"/>
              </a:rPr>
              <a:t>Freedom</a:t>
            </a:r>
            <a:r>
              <a:rPr sz="1800" b="1" i="1" spc="-10" dirty="0">
                <a:solidFill>
                  <a:srgbClr val="141B76"/>
                </a:solidFill>
                <a:latin typeface="Century Schoolbook"/>
                <a:cs typeface="Century Schoolbook"/>
              </a:rPr>
              <a:t> </a:t>
            </a:r>
            <a:r>
              <a:rPr sz="1800" b="1" i="1" dirty="0">
                <a:solidFill>
                  <a:srgbClr val="141B76"/>
                </a:solidFill>
                <a:latin typeface="Century Schoolbook"/>
                <a:cs typeface="Century Schoolbook"/>
              </a:rPr>
              <a:t>of</a:t>
            </a:r>
            <a:r>
              <a:rPr sz="1800" b="1" i="1" spc="-15" dirty="0">
                <a:solidFill>
                  <a:srgbClr val="141B76"/>
                </a:solidFill>
                <a:latin typeface="Century Schoolbook"/>
                <a:cs typeface="Century Schoolbook"/>
              </a:rPr>
              <a:t> </a:t>
            </a:r>
            <a:r>
              <a:rPr sz="1800" b="1" i="1" dirty="0">
                <a:solidFill>
                  <a:srgbClr val="141B76"/>
                </a:solidFill>
                <a:latin typeface="Century Schoolbook"/>
                <a:cs typeface="Century Schoolbook"/>
              </a:rPr>
              <a:t>51</a:t>
            </a:r>
            <a:r>
              <a:rPr sz="1800" b="1" i="1" spc="5" dirty="0">
                <a:solidFill>
                  <a:srgbClr val="141B76"/>
                </a:solidFill>
                <a:latin typeface="Century Schoolbook"/>
                <a:cs typeface="Century Schoolbook"/>
              </a:rPr>
              <a:t> </a:t>
            </a:r>
            <a:r>
              <a:rPr sz="1800" b="1" i="1" dirty="0">
                <a:solidFill>
                  <a:srgbClr val="141B76"/>
                </a:solidFill>
                <a:latin typeface="Century Schoolbook"/>
                <a:cs typeface="Century Schoolbook"/>
              </a:rPr>
              <a:t>Million</a:t>
            </a:r>
            <a:r>
              <a:rPr sz="1800" b="1" i="1" spc="-10" dirty="0">
                <a:solidFill>
                  <a:srgbClr val="141B76"/>
                </a:solidFill>
                <a:latin typeface="Century Schoolbook"/>
                <a:cs typeface="Century Schoolbook"/>
              </a:rPr>
              <a:t> People</a:t>
            </a:r>
            <a:endParaRPr sz="1800">
              <a:latin typeface="Century Schoolbook"/>
              <a:cs typeface="Century Schoolbook"/>
            </a:endParaRPr>
          </a:p>
        </p:txBody>
      </p:sp>
      <p:sp>
        <p:nvSpPr>
          <p:cNvPr id="8" name="object 8"/>
          <p:cNvSpPr txBox="1">
            <a:spLocks noGrp="1"/>
          </p:cNvSpPr>
          <p:nvPr>
            <p:ph type="sldNum" sz="quarter" idx="7"/>
          </p:nvPr>
        </p:nvSpPr>
        <p:spPr>
          <a:prstGeom prst="rect">
            <a:avLst/>
          </a:prstGeom>
        </p:spPr>
        <p:txBody>
          <a:bodyPr vert="horz" wrap="square" lIns="0" tIns="635" rIns="0" bIns="0" rtlCol="0">
            <a:spAutoFit/>
          </a:bodyPr>
          <a:lstStyle/>
          <a:p>
            <a:pPr marL="160020">
              <a:lnSpc>
                <a:spcPct val="100000"/>
              </a:lnSpc>
              <a:spcBef>
                <a:spcPts val="5"/>
              </a:spcBef>
            </a:pPr>
            <a:fld id="{81D60167-4931-47E6-BA6A-407CBD079E47}" type="slidenum">
              <a:rPr sz="1000" dirty="0"/>
              <a:t>2</a:t>
            </a:fld>
            <a:endParaRPr sz="1000"/>
          </a:p>
        </p:txBody>
      </p:sp>
      <p:sp>
        <p:nvSpPr>
          <p:cNvPr id="9" name="TextBox 8">
            <a:extLst>
              <a:ext uri="{FF2B5EF4-FFF2-40B4-BE49-F238E27FC236}">
                <a16:creationId xmlns:a16="http://schemas.microsoft.com/office/drawing/2014/main" id="{8481419E-D1D0-B3E5-08CB-C7BE9919123A}"/>
              </a:ext>
            </a:extLst>
          </p:cNvPr>
          <p:cNvSpPr txBox="1"/>
          <p:nvPr/>
        </p:nvSpPr>
        <p:spPr>
          <a:xfrm>
            <a:off x="1375917" y="2766137"/>
            <a:ext cx="8045450" cy="3046988"/>
          </a:xfrm>
          <a:prstGeom prst="rect">
            <a:avLst/>
          </a:prstGeom>
          <a:noFill/>
        </p:spPr>
        <p:txBody>
          <a:bodyPr wrap="square">
            <a:spAutoFit/>
          </a:bodyPr>
          <a:lstStyle/>
          <a:p>
            <a:pPr algn="ctr" eaLnBrk="1" hangingPunct="1"/>
            <a:r>
              <a:rPr lang="en-US" altLang="en-US" sz="3200" dirty="0">
                <a:solidFill>
                  <a:schemeClr val="tx1"/>
                </a:solidFill>
              </a:rPr>
              <a:t>DAFMAN 44-197</a:t>
            </a:r>
          </a:p>
          <a:p>
            <a:pPr algn="ctr" eaLnBrk="1" hangingPunct="1"/>
            <a:r>
              <a:rPr lang="en-US" altLang="en-US" sz="3200" dirty="0">
                <a:solidFill>
                  <a:schemeClr val="tx1"/>
                </a:solidFill>
              </a:rPr>
              <a:t>Military Drug Demand Reduction Program</a:t>
            </a:r>
          </a:p>
          <a:p>
            <a:pPr algn="ctr" eaLnBrk="1" hangingPunct="1"/>
            <a:r>
              <a:rPr lang="en-US" altLang="en-US" sz="3200" dirty="0">
                <a:solidFill>
                  <a:schemeClr val="tx1"/>
                </a:solidFill>
              </a:rPr>
              <a:t>&amp;</a:t>
            </a:r>
          </a:p>
          <a:p>
            <a:pPr algn="ctr" eaLnBrk="1" hangingPunct="1"/>
            <a:r>
              <a:rPr lang="en-US" altLang="en-US" sz="3200" dirty="0">
                <a:solidFill>
                  <a:schemeClr val="tx1"/>
                </a:solidFill>
              </a:rPr>
              <a:t>DAFMAN 44-198</a:t>
            </a:r>
            <a:endParaRPr lang="en-US" altLang="en-US" sz="3200" dirty="0">
              <a:solidFill>
                <a:schemeClr val="tx1"/>
              </a:solidFill>
              <a:cs typeface="Calibri"/>
            </a:endParaRPr>
          </a:p>
          <a:p>
            <a:pPr algn="ctr" eaLnBrk="1" hangingPunct="1"/>
            <a:r>
              <a:rPr lang="en-US" altLang="en-US" sz="3200" dirty="0">
                <a:solidFill>
                  <a:schemeClr val="tx1"/>
                </a:solidFill>
              </a:rPr>
              <a:t>Civilian Demand Reduction Program</a:t>
            </a:r>
            <a:endParaRPr lang="en-US" altLang="en-US" sz="3200" dirty="0">
              <a:solidFill>
                <a:schemeClr val="tx1"/>
              </a:solidFill>
              <a:cs typeface="Calibri"/>
            </a:endParaRPr>
          </a:p>
          <a:p>
            <a:pPr eaLnBrk="1" hangingPunct="1"/>
            <a:endParaRPr lang="en-US" altLang="en-US" sz="3200" dirty="0">
              <a:solidFill>
                <a:schemeClr val="tx1"/>
              </a:solidFill>
              <a:cs typeface="Calibri"/>
            </a:endParaRPr>
          </a:p>
        </p:txBody>
      </p:sp>
    </p:spTree>
    <p:extLst>
      <p:ext uri="{BB962C8B-B14F-4D97-AF65-F5344CB8AC3E}">
        <p14:creationId xmlns:p14="http://schemas.microsoft.com/office/powerpoint/2010/main" val="4074665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906017" y="652272"/>
            <a:ext cx="893825" cy="886205"/>
          </a:xfrm>
          <a:prstGeom prst="rect">
            <a:avLst/>
          </a:prstGeom>
        </p:spPr>
      </p:pic>
      <p:sp>
        <p:nvSpPr>
          <p:cNvPr id="4" name="object 4"/>
          <p:cNvSpPr txBox="1">
            <a:spLocks noGrp="1"/>
          </p:cNvSpPr>
          <p:nvPr>
            <p:ph type="title"/>
          </p:nvPr>
        </p:nvSpPr>
        <p:spPr>
          <a:xfrm>
            <a:off x="933069" y="593851"/>
            <a:ext cx="8192261" cy="757772"/>
          </a:xfrm>
          <a:prstGeom prst="rect">
            <a:avLst/>
          </a:prstGeom>
        </p:spPr>
        <p:txBody>
          <a:bodyPr vert="horz" wrap="square" lIns="0" tIns="262763" rIns="0" bIns="0" rtlCol="0">
            <a:spAutoFit/>
          </a:bodyPr>
          <a:lstStyle/>
          <a:p>
            <a:pPr marL="1753235">
              <a:lnSpc>
                <a:spcPct val="100000"/>
              </a:lnSpc>
              <a:spcBef>
                <a:spcPts val="95"/>
              </a:spcBef>
            </a:pPr>
            <a:r>
              <a:rPr lang="en-US" sz="3200" i="1" dirty="0">
                <a:effectLst>
                  <a:outerShdw blurRad="38100" dist="38100" dir="2700000" algn="tl">
                    <a:srgbClr val="000000"/>
                  </a:outerShdw>
                </a:effectLst>
              </a:rPr>
              <a:t>DEMAND REDUCTION VISION</a:t>
            </a:r>
            <a:endParaRPr sz="3200" dirty="0"/>
          </a:p>
        </p:txBody>
      </p:sp>
      <p:sp>
        <p:nvSpPr>
          <p:cNvPr id="6" name="object 6"/>
          <p:cNvSpPr txBox="1"/>
          <p:nvPr/>
        </p:nvSpPr>
        <p:spPr>
          <a:xfrm>
            <a:off x="906017" y="1923160"/>
            <a:ext cx="8219313" cy="1490152"/>
          </a:xfrm>
          <a:prstGeom prst="rect">
            <a:avLst/>
          </a:prstGeom>
        </p:spPr>
        <p:txBody>
          <a:bodyPr vert="horz" wrap="square" lIns="0" tIns="12700" rIns="0" bIns="0" rtlCol="0">
            <a:spAutoFit/>
          </a:bodyPr>
          <a:lstStyle/>
          <a:p>
            <a:pPr eaLnBrk="1" hangingPunct="1">
              <a:buFontTx/>
              <a:buNone/>
            </a:pPr>
            <a:r>
              <a:rPr lang="en-US" altLang="en-US" sz="3200" i="1" dirty="0">
                <a:latin typeface="Arial" panose="020B0604020202020204" pitchFamily="34" charset="0"/>
              </a:rPr>
              <a:t>Provide a drug free Air and Space Force to support global power, reach, and vision  for the United States</a:t>
            </a:r>
            <a:endParaRPr lang="en-US" altLang="en-US" sz="8800" i="1" dirty="0">
              <a:latin typeface="Arial" panose="020B0604020202020204" pitchFamily="34" charset="0"/>
            </a:endParaRPr>
          </a:p>
        </p:txBody>
      </p:sp>
      <p:sp>
        <p:nvSpPr>
          <p:cNvPr id="7" name="object 7"/>
          <p:cNvSpPr txBox="1"/>
          <p:nvPr/>
        </p:nvSpPr>
        <p:spPr>
          <a:xfrm>
            <a:off x="2636011" y="6950643"/>
            <a:ext cx="5088890" cy="300355"/>
          </a:xfrm>
          <a:prstGeom prst="rect">
            <a:avLst/>
          </a:prstGeom>
        </p:spPr>
        <p:txBody>
          <a:bodyPr vert="horz" wrap="square" lIns="0" tIns="9525" rIns="0" bIns="0" rtlCol="0">
            <a:spAutoFit/>
          </a:bodyPr>
          <a:lstStyle/>
          <a:p>
            <a:pPr marL="12700">
              <a:lnSpc>
                <a:spcPct val="100000"/>
              </a:lnSpc>
              <a:spcBef>
                <a:spcPts val="75"/>
              </a:spcBef>
            </a:pPr>
            <a:r>
              <a:rPr sz="1800" b="1" i="1" dirty="0">
                <a:solidFill>
                  <a:srgbClr val="141B76"/>
                </a:solidFill>
                <a:latin typeface="Century Schoolbook"/>
                <a:cs typeface="Century Schoolbook"/>
              </a:rPr>
              <a:t>We</a:t>
            </a:r>
            <a:r>
              <a:rPr sz="1800" b="1" i="1" spc="-25" dirty="0">
                <a:solidFill>
                  <a:srgbClr val="141B76"/>
                </a:solidFill>
                <a:latin typeface="Century Schoolbook"/>
                <a:cs typeface="Century Schoolbook"/>
              </a:rPr>
              <a:t> </a:t>
            </a:r>
            <a:r>
              <a:rPr sz="1800" b="1" i="1" dirty="0">
                <a:solidFill>
                  <a:srgbClr val="141B76"/>
                </a:solidFill>
                <a:latin typeface="Century Schoolbook"/>
                <a:cs typeface="Century Schoolbook"/>
              </a:rPr>
              <a:t>Guard</a:t>
            </a:r>
            <a:r>
              <a:rPr sz="1800" b="1" i="1" spc="-10" dirty="0">
                <a:solidFill>
                  <a:srgbClr val="141B76"/>
                </a:solidFill>
                <a:latin typeface="Century Schoolbook"/>
                <a:cs typeface="Century Schoolbook"/>
              </a:rPr>
              <a:t> </a:t>
            </a:r>
            <a:r>
              <a:rPr sz="1800" b="1" i="1" dirty="0">
                <a:solidFill>
                  <a:srgbClr val="141B76"/>
                </a:solidFill>
                <a:latin typeface="Century Schoolbook"/>
                <a:cs typeface="Century Schoolbook"/>
              </a:rPr>
              <a:t>the</a:t>
            </a:r>
            <a:r>
              <a:rPr sz="1800" b="1" i="1" spc="-15" dirty="0">
                <a:solidFill>
                  <a:srgbClr val="141B76"/>
                </a:solidFill>
                <a:latin typeface="Century Schoolbook"/>
                <a:cs typeface="Century Schoolbook"/>
              </a:rPr>
              <a:t> </a:t>
            </a:r>
            <a:r>
              <a:rPr sz="1800" b="1" i="1" dirty="0">
                <a:solidFill>
                  <a:srgbClr val="141B76"/>
                </a:solidFill>
                <a:latin typeface="Century Schoolbook"/>
                <a:cs typeface="Century Schoolbook"/>
              </a:rPr>
              <a:t>Freedom</a:t>
            </a:r>
            <a:r>
              <a:rPr sz="1800" b="1" i="1" spc="-10" dirty="0">
                <a:solidFill>
                  <a:srgbClr val="141B76"/>
                </a:solidFill>
                <a:latin typeface="Century Schoolbook"/>
                <a:cs typeface="Century Schoolbook"/>
              </a:rPr>
              <a:t> </a:t>
            </a:r>
            <a:r>
              <a:rPr sz="1800" b="1" i="1" dirty="0">
                <a:solidFill>
                  <a:srgbClr val="141B76"/>
                </a:solidFill>
                <a:latin typeface="Century Schoolbook"/>
                <a:cs typeface="Century Schoolbook"/>
              </a:rPr>
              <a:t>of</a:t>
            </a:r>
            <a:r>
              <a:rPr sz="1800" b="1" i="1" spc="-15" dirty="0">
                <a:solidFill>
                  <a:srgbClr val="141B76"/>
                </a:solidFill>
                <a:latin typeface="Century Schoolbook"/>
                <a:cs typeface="Century Schoolbook"/>
              </a:rPr>
              <a:t> </a:t>
            </a:r>
            <a:r>
              <a:rPr sz="1800" b="1" i="1" dirty="0">
                <a:solidFill>
                  <a:srgbClr val="141B76"/>
                </a:solidFill>
                <a:latin typeface="Century Schoolbook"/>
                <a:cs typeface="Century Schoolbook"/>
              </a:rPr>
              <a:t>51</a:t>
            </a:r>
            <a:r>
              <a:rPr sz="1800" b="1" i="1" spc="5" dirty="0">
                <a:solidFill>
                  <a:srgbClr val="141B76"/>
                </a:solidFill>
                <a:latin typeface="Century Schoolbook"/>
                <a:cs typeface="Century Schoolbook"/>
              </a:rPr>
              <a:t> </a:t>
            </a:r>
            <a:r>
              <a:rPr sz="1800" b="1" i="1" dirty="0">
                <a:solidFill>
                  <a:srgbClr val="141B76"/>
                </a:solidFill>
                <a:latin typeface="Century Schoolbook"/>
                <a:cs typeface="Century Schoolbook"/>
              </a:rPr>
              <a:t>Million</a:t>
            </a:r>
            <a:r>
              <a:rPr sz="1800" b="1" i="1" spc="-10" dirty="0">
                <a:solidFill>
                  <a:srgbClr val="141B76"/>
                </a:solidFill>
                <a:latin typeface="Century Schoolbook"/>
                <a:cs typeface="Century Schoolbook"/>
              </a:rPr>
              <a:t> People</a:t>
            </a:r>
            <a:endParaRPr sz="1800">
              <a:latin typeface="Century Schoolbook"/>
              <a:cs typeface="Century Schoolbook"/>
            </a:endParaRPr>
          </a:p>
        </p:txBody>
      </p:sp>
      <p:sp>
        <p:nvSpPr>
          <p:cNvPr id="8" name="object 8"/>
          <p:cNvSpPr txBox="1">
            <a:spLocks noGrp="1"/>
          </p:cNvSpPr>
          <p:nvPr>
            <p:ph type="sldNum" sz="quarter" idx="7"/>
          </p:nvPr>
        </p:nvSpPr>
        <p:spPr>
          <a:prstGeom prst="rect">
            <a:avLst/>
          </a:prstGeom>
        </p:spPr>
        <p:txBody>
          <a:bodyPr vert="horz" wrap="square" lIns="0" tIns="635" rIns="0" bIns="0" rtlCol="0">
            <a:spAutoFit/>
          </a:bodyPr>
          <a:lstStyle/>
          <a:p>
            <a:pPr marL="160020">
              <a:lnSpc>
                <a:spcPct val="100000"/>
              </a:lnSpc>
              <a:spcBef>
                <a:spcPts val="5"/>
              </a:spcBef>
            </a:pPr>
            <a:fld id="{81D60167-4931-47E6-BA6A-407CBD079E47}" type="slidenum">
              <a:rPr sz="1000" dirty="0"/>
              <a:t>3</a:t>
            </a:fld>
            <a:endParaRPr sz="1000"/>
          </a:p>
        </p:txBody>
      </p:sp>
      <p:pic>
        <p:nvPicPr>
          <p:cNvPr id="2" name="Picture 8" descr="tn_pilotincockpit_jpg">
            <a:extLst>
              <a:ext uri="{FF2B5EF4-FFF2-40B4-BE49-F238E27FC236}">
                <a16:creationId xmlns:a16="http://schemas.microsoft.com/office/drawing/2014/main" id="{93876CDD-1488-B7AD-8CA6-4705DE2136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3842" y="5041960"/>
            <a:ext cx="2032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1" descr="tn_trainees_jpg">
            <a:extLst>
              <a:ext uri="{FF2B5EF4-FFF2-40B4-BE49-F238E27FC236}">
                <a16:creationId xmlns:a16="http://schemas.microsoft.com/office/drawing/2014/main" id="{DBE9C0F3-A86E-E424-1799-1CA8AF455F9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71800" y="3567236"/>
            <a:ext cx="18288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0" descr="tn_f117_jpg">
            <a:extLst>
              <a:ext uri="{FF2B5EF4-FFF2-40B4-BE49-F238E27FC236}">
                <a16:creationId xmlns:a16="http://schemas.microsoft.com/office/drawing/2014/main" id="{CBFA0E5C-3104-CE17-C303-FAFB0C211D5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54599" y="5138797"/>
            <a:ext cx="1981200" cy="142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descr="tn_b2_jpg">
            <a:extLst>
              <a:ext uri="{FF2B5EF4-FFF2-40B4-BE49-F238E27FC236}">
                <a16:creationId xmlns:a16="http://schemas.microsoft.com/office/drawing/2014/main" id="{3CE06AA5-8332-A4B2-1BF7-833BF2BBAE3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235951" y="3536756"/>
            <a:ext cx="1981200" cy="154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511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906017" y="652272"/>
            <a:ext cx="893825" cy="886205"/>
          </a:xfrm>
          <a:prstGeom prst="rect">
            <a:avLst/>
          </a:prstGeom>
        </p:spPr>
      </p:pic>
      <p:sp>
        <p:nvSpPr>
          <p:cNvPr id="4" name="object 4"/>
          <p:cNvSpPr txBox="1">
            <a:spLocks noGrp="1"/>
          </p:cNvSpPr>
          <p:nvPr>
            <p:ph type="title"/>
          </p:nvPr>
        </p:nvSpPr>
        <p:spPr>
          <a:xfrm>
            <a:off x="906017" y="381000"/>
            <a:ext cx="8219313" cy="1250214"/>
          </a:xfrm>
          <a:prstGeom prst="rect">
            <a:avLst/>
          </a:prstGeom>
        </p:spPr>
        <p:txBody>
          <a:bodyPr vert="horz" wrap="square" lIns="0" tIns="262763" rIns="0" bIns="0" rtlCol="0">
            <a:spAutoFit/>
          </a:bodyPr>
          <a:lstStyle/>
          <a:p>
            <a:pPr marL="1753235">
              <a:lnSpc>
                <a:spcPct val="100000"/>
              </a:lnSpc>
              <a:spcBef>
                <a:spcPts val="95"/>
              </a:spcBef>
            </a:pPr>
            <a:r>
              <a:rPr lang="en-US" sz="3200" i="1" dirty="0">
                <a:effectLst>
                  <a:outerShdw blurRad="38100" dist="38100" dir="2700000" algn="tl">
                    <a:srgbClr val="000000"/>
                  </a:outerShdw>
                </a:effectLst>
              </a:rPr>
              <a:t>Demand Reduction</a:t>
            </a:r>
            <a:br>
              <a:rPr lang="en-US" sz="3200" i="1" dirty="0">
                <a:effectLst>
                  <a:outerShdw blurRad="38100" dist="38100" dir="2700000" algn="tl">
                    <a:srgbClr val="000000"/>
                  </a:outerShdw>
                </a:effectLst>
              </a:rPr>
            </a:br>
            <a:r>
              <a:rPr lang="en-US" sz="3200" i="1" dirty="0">
                <a:effectLst>
                  <a:outerShdw blurRad="38100" dist="38100" dir="2700000" algn="tl">
                    <a:srgbClr val="000000"/>
                  </a:outerShdw>
                </a:effectLst>
              </a:rPr>
              <a:t>Program  Mission Statement</a:t>
            </a:r>
            <a:endParaRPr sz="3200" dirty="0"/>
          </a:p>
        </p:txBody>
      </p:sp>
      <p:sp>
        <p:nvSpPr>
          <p:cNvPr id="7" name="object 7"/>
          <p:cNvSpPr txBox="1"/>
          <p:nvPr/>
        </p:nvSpPr>
        <p:spPr>
          <a:xfrm>
            <a:off x="2636011" y="6950643"/>
            <a:ext cx="5088890" cy="300355"/>
          </a:xfrm>
          <a:prstGeom prst="rect">
            <a:avLst/>
          </a:prstGeom>
        </p:spPr>
        <p:txBody>
          <a:bodyPr vert="horz" wrap="square" lIns="0" tIns="9525" rIns="0" bIns="0" rtlCol="0">
            <a:spAutoFit/>
          </a:bodyPr>
          <a:lstStyle/>
          <a:p>
            <a:pPr marL="12700">
              <a:lnSpc>
                <a:spcPct val="100000"/>
              </a:lnSpc>
              <a:spcBef>
                <a:spcPts val="75"/>
              </a:spcBef>
            </a:pPr>
            <a:r>
              <a:rPr sz="1800" b="1" i="1" dirty="0">
                <a:solidFill>
                  <a:srgbClr val="141B76"/>
                </a:solidFill>
                <a:latin typeface="Century Schoolbook"/>
                <a:cs typeface="Century Schoolbook"/>
              </a:rPr>
              <a:t>We</a:t>
            </a:r>
            <a:r>
              <a:rPr sz="1800" b="1" i="1" spc="-25" dirty="0">
                <a:solidFill>
                  <a:srgbClr val="141B76"/>
                </a:solidFill>
                <a:latin typeface="Century Schoolbook"/>
                <a:cs typeface="Century Schoolbook"/>
              </a:rPr>
              <a:t> </a:t>
            </a:r>
            <a:r>
              <a:rPr sz="1800" b="1" i="1" dirty="0">
                <a:solidFill>
                  <a:srgbClr val="141B76"/>
                </a:solidFill>
                <a:latin typeface="Century Schoolbook"/>
                <a:cs typeface="Century Schoolbook"/>
              </a:rPr>
              <a:t>Guard</a:t>
            </a:r>
            <a:r>
              <a:rPr sz="1800" b="1" i="1" spc="-10" dirty="0">
                <a:solidFill>
                  <a:srgbClr val="141B76"/>
                </a:solidFill>
                <a:latin typeface="Century Schoolbook"/>
                <a:cs typeface="Century Schoolbook"/>
              </a:rPr>
              <a:t> </a:t>
            </a:r>
            <a:r>
              <a:rPr sz="1800" b="1" i="1" dirty="0">
                <a:solidFill>
                  <a:srgbClr val="141B76"/>
                </a:solidFill>
                <a:latin typeface="Century Schoolbook"/>
                <a:cs typeface="Century Schoolbook"/>
              </a:rPr>
              <a:t>the</a:t>
            </a:r>
            <a:r>
              <a:rPr sz="1800" b="1" i="1" spc="-15" dirty="0">
                <a:solidFill>
                  <a:srgbClr val="141B76"/>
                </a:solidFill>
                <a:latin typeface="Century Schoolbook"/>
                <a:cs typeface="Century Schoolbook"/>
              </a:rPr>
              <a:t> </a:t>
            </a:r>
            <a:r>
              <a:rPr sz="1800" b="1" i="1" dirty="0">
                <a:solidFill>
                  <a:srgbClr val="141B76"/>
                </a:solidFill>
                <a:latin typeface="Century Schoolbook"/>
                <a:cs typeface="Century Schoolbook"/>
              </a:rPr>
              <a:t>Freedom</a:t>
            </a:r>
            <a:r>
              <a:rPr sz="1800" b="1" i="1" spc="-10" dirty="0">
                <a:solidFill>
                  <a:srgbClr val="141B76"/>
                </a:solidFill>
                <a:latin typeface="Century Schoolbook"/>
                <a:cs typeface="Century Schoolbook"/>
              </a:rPr>
              <a:t> </a:t>
            </a:r>
            <a:r>
              <a:rPr sz="1800" b="1" i="1" dirty="0">
                <a:solidFill>
                  <a:srgbClr val="141B76"/>
                </a:solidFill>
                <a:latin typeface="Century Schoolbook"/>
                <a:cs typeface="Century Schoolbook"/>
              </a:rPr>
              <a:t>of</a:t>
            </a:r>
            <a:r>
              <a:rPr sz="1800" b="1" i="1" spc="-15" dirty="0">
                <a:solidFill>
                  <a:srgbClr val="141B76"/>
                </a:solidFill>
                <a:latin typeface="Century Schoolbook"/>
                <a:cs typeface="Century Schoolbook"/>
              </a:rPr>
              <a:t> </a:t>
            </a:r>
            <a:r>
              <a:rPr sz="1800" b="1" i="1" dirty="0">
                <a:solidFill>
                  <a:srgbClr val="141B76"/>
                </a:solidFill>
                <a:latin typeface="Century Schoolbook"/>
                <a:cs typeface="Century Schoolbook"/>
              </a:rPr>
              <a:t>51</a:t>
            </a:r>
            <a:r>
              <a:rPr sz="1800" b="1" i="1" spc="5" dirty="0">
                <a:solidFill>
                  <a:srgbClr val="141B76"/>
                </a:solidFill>
                <a:latin typeface="Century Schoolbook"/>
                <a:cs typeface="Century Schoolbook"/>
              </a:rPr>
              <a:t> </a:t>
            </a:r>
            <a:r>
              <a:rPr sz="1800" b="1" i="1" dirty="0">
                <a:solidFill>
                  <a:srgbClr val="141B76"/>
                </a:solidFill>
                <a:latin typeface="Century Schoolbook"/>
                <a:cs typeface="Century Schoolbook"/>
              </a:rPr>
              <a:t>Million</a:t>
            </a:r>
            <a:r>
              <a:rPr sz="1800" b="1" i="1" spc="-10" dirty="0">
                <a:solidFill>
                  <a:srgbClr val="141B76"/>
                </a:solidFill>
                <a:latin typeface="Century Schoolbook"/>
                <a:cs typeface="Century Schoolbook"/>
              </a:rPr>
              <a:t> People</a:t>
            </a:r>
            <a:endParaRPr sz="1800">
              <a:latin typeface="Century Schoolbook"/>
              <a:cs typeface="Century Schoolbook"/>
            </a:endParaRPr>
          </a:p>
        </p:txBody>
      </p:sp>
      <p:sp>
        <p:nvSpPr>
          <p:cNvPr id="8" name="object 8"/>
          <p:cNvSpPr txBox="1">
            <a:spLocks noGrp="1"/>
          </p:cNvSpPr>
          <p:nvPr>
            <p:ph type="sldNum" sz="quarter" idx="7"/>
          </p:nvPr>
        </p:nvSpPr>
        <p:spPr>
          <a:prstGeom prst="rect">
            <a:avLst/>
          </a:prstGeom>
        </p:spPr>
        <p:txBody>
          <a:bodyPr vert="horz" wrap="square" lIns="0" tIns="635" rIns="0" bIns="0" rtlCol="0">
            <a:spAutoFit/>
          </a:bodyPr>
          <a:lstStyle/>
          <a:p>
            <a:pPr marL="160020">
              <a:lnSpc>
                <a:spcPct val="100000"/>
              </a:lnSpc>
              <a:spcBef>
                <a:spcPts val="5"/>
              </a:spcBef>
            </a:pPr>
            <a:fld id="{81D60167-4931-47E6-BA6A-407CBD079E47}" type="slidenum">
              <a:rPr sz="1000" dirty="0"/>
              <a:t>4</a:t>
            </a:fld>
            <a:endParaRPr sz="1000"/>
          </a:p>
        </p:txBody>
      </p:sp>
      <p:sp>
        <p:nvSpPr>
          <p:cNvPr id="5" name="Rectangle 7">
            <a:extLst>
              <a:ext uri="{FF2B5EF4-FFF2-40B4-BE49-F238E27FC236}">
                <a16:creationId xmlns:a16="http://schemas.microsoft.com/office/drawing/2014/main" id="{F5EED9C1-8F3D-B003-D48B-D97E4D38F5D3}"/>
              </a:ext>
            </a:extLst>
          </p:cNvPr>
          <p:cNvSpPr txBox="1">
            <a:spLocks noChangeArrowheads="1"/>
          </p:cNvSpPr>
          <p:nvPr/>
        </p:nvSpPr>
        <p:spPr>
          <a:xfrm>
            <a:off x="838200" y="1809750"/>
            <a:ext cx="7848600" cy="3783087"/>
          </a:xfrm>
          <a:prstGeom prst="rect">
            <a:avLst/>
          </a:prstGeom>
        </p:spPr>
        <p:txBody>
          <a:bodyPr wrap="square" lIns="90488" tIns="44450" rIns="90488" bIns="44450">
            <a:spAutoFit/>
          </a:bodyPr>
          <a:lstStyle>
            <a:lvl1pPr marL="0">
              <a:defRPr sz="3200" b="1" i="0">
                <a:solidFill>
                  <a:srgbClr val="141B76"/>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altLang="en-US" sz="2000"/>
              <a:t>Maintain the health and wellness of a fit and ready fighting force and a drug-free Air Force Community</a:t>
            </a:r>
          </a:p>
          <a:p>
            <a:endParaRPr lang="en-US" altLang="en-US" sz="2000"/>
          </a:p>
          <a:p>
            <a:r>
              <a:rPr lang="en-US" altLang="en-US" sz="2000"/>
              <a:t>Deter military and civilian members from using and abusing illegal drugs and other illicit substances</a:t>
            </a:r>
          </a:p>
          <a:p>
            <a:endParaRPr lang="en-US" altLang="en-US" sz="2000"/>
          </a:p>
          <a:p>
            <a:r>
              <a:rPr lang="en-US" altLang="en-US" sz="2000"/>
              <a:t>Assist commanders in assessing the security, fitness, readiness, good order, and discipline of their commands</a:t>
            </a:r>
          </a:p>
          <a:p>
            <a:endParaRPr lang="en-US" altLang="en-US" sz="2000"/>
          </a:p>
          <a:p>
            <a:r>
              <a:rPr lang="en-US" altLang="en-US" sz="2000"/>
              <a:t>Detect and identify those individuals use and abuse illegal drugs and other illicit substances</a:t>
            </a:r>
          </a:p>
          <a:p>
            <a:endParaRPr lang="en-US" altLang="en-US" sz="2000" dirty="0"/>
          </a:p>
        </p:txBody>
      </p:sp>
    </p:spTree>
    <p:extLst>
      <p:ext uri="{BB962C8B-B14F-4D97-AF65-F5344CB8AC3E}">
        <p14:creationId xmlns:p14="http://schemas.microsoft.com/office/powerpoint/2010/main" val="249554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499"/>
                                          </p:stCondLst>
                                        </p:cTn>
                                        <p:tgtEl>
                                          <p:spTgt spid="5">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0"/>
                                  </p:stCondLst>
                                  <p:childTnLst>
                                    <p:set>
                                      <p:cBhvr>
                                        <p:cTn id="9" dur="1" fill="hold">
                                          <p:stCondLst>
                                            <p:cond delay="499"/>
                                          </p:stCondLst>
                                        </p:cTn>
                                        <p:tgtEl>
                                          <p:spTgt spid="5">
                                            <p:txEl>
                                              <p:pRg st="2" end="2"/>
                                            </p:txEl>
                                          </p:spTgt>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nodeType="afterEffect">
                                  <p:stCondLst>
                                    <p:cond delay="0"/>
                                  </p:stCondLst>
                                  <p:childTnLst>
                                    <p:set>
                                      <p:cBhvr>
                                        <p:cTn id="12" dur="1" fill="hold">
                                          <p:stCondLst>
                                            <p:cond delay="499"/>
                                          </p:stCondLst>
                                        </p:cTn>
                                        <p:tgtEl>
                                          <p:spTgt spid="5">
                                            <p:txEl>
                                              <p:pRg st="4" end="4"/>
                                            </p:txEl>
                                          </p:spTgt>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nodeType="afterEffect">
                                  <p:stCondLst>
                                    <p:cond delay="0"/>
                                  </p:stCondLst>
                                  <p:childTnLst>
                                    <p:set>
                                      <p:cBhvr>
                                        <p:cTn id="15" dur="1" fill="hold">
                                          <p:stCondLst>
                                            <p:cond delay="499"/>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utoUpdateAnimBg="0" advAuto="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906017" y="652272"/>
            <a:ext cx="893825" cy="886205"/>
          </a:xfrm>
          <a:prstGeom prst="rect">
            <a:avLst/>
          </a:prstGeom>
        </p:spPr>
      </p:pic>
      <p:sp>
        <p:nvSpPr>
          <p:cNvPr id="4" name="object 4"/>
          <p:cNvSpPr txBox="1">
            <a:spLocks noGrp="1"/>
          </p:cNvSpPr>
          <p:nvPr>
            <p:ph type="title"/>
          </p:nvPr>
        </p:nvSpPr>
        <p:spPr>
          <a:xfrm>
            <a:off x="1143000" y="762000"/>
            <a:ext cx="7982330" cy="819327"/>
          </a:xfrm>
          <a:prstGeom prst="rect">
            <a:avLst/>
          </a:prstGeom>
        </p:spPr>
        <p:txBody>
          <a:bodyPr vert="horz" wrap="square" lIns="0" tIns="262763" rIns="0" bIns="0" rtlCol="0">
            <a:spAutoFit/>
          </a:bodyPr>
          <a:lstStyle/>
          <a:p>
            <a:pPr marL="1753235">
              <a:lnSpc>
                <a:spcPct val="100000"/>
              </a:lnSpc>
              <a:spcBef>
                <a:spcPts val="95"/>
              </a:spcBef>
            </a:pPr>
            <a:r>
              <a:rPr lang="en-US" altLang="en-US" sz="3600" dirty="0"/>
              <a:t>Types of Testing</a:t>
            </a:r>
            <a:endParaRPr sz="3200" dirty="0"/>
          </a:p>
        </p:txBody>
      </p:sp>
      <p:sp>
        <p:nvSpPr>
          <p:cNvPr id="7" name="object 7"/>
          <p:cNvSpPr txBox="1"/>
          <p:nvPr/>
        </p:nvSpPr>
        <p:spPr>
          <a:xfrm>
            <a:off x="2636011" y="6950643"/>
            <a:ext cx="5088890" cy="300355"/>
          </a:xfrm>
          <a:prstGeom prst="rect">
            <a:avLst/>
          </a:prstGeom>
        </p:spPr>
        <p:txBody>
          <a:bodyPr vert="horz" wrap="square" lIns="0" tIns="9525" rIns="0" bIns="0" rtlCol="0">
            <a:spAutoFit/>
          </a:bodyPr>
          <a:lstStyle/>
          <a:p>
            <a:pPr marL="12700">
              <a:lnSpc>
                <a:spcPct val="100000"/>
              </a:lnSpc>
              <a:spcBef>
                <a:spcPts val="75"/>
              </a:spcBef>
            </a:pPr>
            <a:r>
              <a:rPr sz="1800" b="1" i="1" dirty="0">
                <a:solidFill>
                  <a:srgbClr val="141B76"/>
                </a:solidFill>
                <a:latin typeface="Century Schoolbook"/>
                <a:cs typeface="Century Schoolbook"/>
              </a:rPr>
              <a:t>We</a:t>
            </a:r>
            <a:r>
              <a:rPr sz="1800" b="1" i="1" spc="-25" dirty="0">
                <a:solidFill>
                  <a:srgbClr val="141B76"/>
                </a:solidFill>
                <a:latin typeface="Century Schoolbook"/>
                <a:cs typeface="Century Schoolbook"/>
              </a:rPr>
              <a:t> </a:t>
            </a:r>
            <a:r>
              <a:rPr sz="1800" b="1" i="1" dirty="0">
                <a:solidFill>
                  <a:srgbClr val="141B76"/>
                </a:solidFill>
                <a:latin typeface="Century Schoolbook"/>
                <a:cs typeface="Century Schoolbook"/>
              </a:rPr>
              <a:t>Guard</a:t>
            </a:r>
            <a:r>
              <a:rPr sz="1800" b="1" i="1" spc="-10" dirty="0">
                <a:solidFill>
                  <a:srgbClr val="141B76"/>
                </a:solidFill>
                <a:latin typeface="Century Schoolbook"/>
                <a:cs typeface="Century Schoolbook"/>
              </a:rPr>
              <a:t> </a:t>
            </a:r>
            <a:r>
              <a:rPr sz="1800" b="1" i="1" dirty="0">
                <a:solidFill>
                  <a:srgbClr val="141B76"/>
                </a:solidFill>
                <a:latin typeface="Century Schoolbook"/>
                <a:cs typeface="Century Schoolbook"/>
              </a:rPr>
              <a:t>the</a:t>
            </a:r>
            <a:r>
              <a:rPr sz="1800" b="1" i="1" spc="-15" dirty="0">
                <a:solidFill>
                  <a:srgbClr val="141B76"/>
                </a:solidFill>
                <a:latin typeface="Century Schoolbook"/>
                <a:cs typeface="Century Schoolbook"/>
              </a:rPr>
              <a:t> </a:t>
            </a:r>
            <a:r>
              <a:rPr sz="1800" b="1" i="1" dirty="0">
                <a:solidFill>
                  <a:srgbClr val="141B76"/>
                </a:solidFill>
                <a:latin typeface="Century Schoolbook"/>
                <a:cs typeface="Century Schoolbook"/>
              </a:rPr>
              <a:t>Freedom</a:t>
            </a:r>
            <a:r>
              <a:rPr sz="1800" b="1" i="1" spc="-10" dirty="0">
                <a:solidFill>
                  <a:srgbClr val="141B76"/>
                </a:solidFill>
                <a:latin typeface="Century Schoolbook"/>
                <a:cs typeface="Century Schoolbook"/>
              </a:rPr>
              <a:t> </a:t>
            </a:r>
            <a:r>
              <a:rPr sz="1800" b="1" i="1" dirty="0">
                <a:solidFill>
                  <a:srgbClr val="141B76"/>
                </a:solidFill>
                <a:latin typeface="Century Schoolbook"/>
                <a:cs typeface="Century Schoolbook"/>
              </a:rPr>
              <a:t>of</a:t>
            </a:r>
            <a:r>
              <a:rPr sz="1800" b="1" i="1" spc="-15" dirty="0">
                <a:solidFill>
                  <a:srgbClr val="141B76"/>
                </a:solidFill>
                <a:latin typeface="Century Schoolbook"/>
                <a:cs typeface="Century Schoolbook"/>
              </a:rPr>
              <a:t> </a:t>
            </a:r>
            <a:r>
              <a:rPr sz="1800" b="1" i="1" dirty="0">
                <a:solidFill>
                  <a:srgbClr val="141B76"/>
                </a:solidFill>
                <a:latin typeface="Century Schoolbook"/>
                <a:cs typeface="Century Schoolbook"/>
              </a:rPr>
              <a:t>51</a:t>
            </a:r>
            <a:r>
              <a:rPr sz="1800" b="1" i="1" spc="5" dirty="0">
                <a:solidFill>
                  <a:srgbClr val="141B76"/>
                </a:solidFill>
                <a:latin typeface="Century Schoolbook"/>
                <a:cs typeface="Century Schoolbook"/>
              </a:rPr>
              <a:t> </a:t>
            </a:r>
            <a:r>
              <a:rPr sz="1800" b="1" i="1" dirty="0">
                <a:solidFill>
                  <a:srgbClr val="141B76"/>
                </a:solidFill>
                <a:latin typeface="Century Schoolbook"/>
                <a:cs typeface="Century Schoolbook"/>
              </a:rPr>
              <a:t>Million</a:t>
            </a:r>
            <a:r>
              <a:rPr sz="1800" b="1" i="1" spc="-10" dirty="0">
                <a:solidFill>
                  <a:srgbClr val="141B76"/>
                </a:solidFill>
                <a:latin typeface="Century Schoolbook"/>
                <a:cs typeface="Century Schoolbook"/>
              </a:rPr>
              <a:t> People</a:t>
            </a:r>
            <a:endParaRPr sz="1800">
              <a:latin typeface="Century Schoolbook"/>
              <a:cs typeface="Century Schoolbook"/>
            </a:endParaRPr>
          </a:p>
        </p:txBody>
      </p:sp>
      <p:sp>
        <p:nvSpPr>
          <p:cNvPr id="8" name="object 8"/>
          <p:cNvSpPr txBox="1">
            <a:spLocks noGrp="1"/>
          </p:cNvSpPr>
          <p:nvPr>
            <p:ph type="sldNum" sz="quarter" idx="7"/>
          </p:nvPr>
        </p:nvSpPr>
        <p:spPr>
          <a:prstGeom prst="rect">
            <a:avLst/>
          </a:prstGeom>
        </p:spPr>
        <p:txBody>
          <a:bodyPr vert="horz" wrap="square" lIns="0" tIns="635" rIns="0" bIns="0" rtlCol="0">
            <a:spAutoFit/>
          </a:bodyPr>
          <a:lstStyle/>
          <a:p>
            <a:pPr marL="160020">
              <a:lnSpc>
                <a:spcPct val="100000"/>
              </a:lnSpc>
              <a:spcBef>
                <a:spcPts val="5"/>
              </a:spcBef>
            </a:pPr>
            <a:fld id="{81D60167-4931-47E6-BA6A-407CBD079E47}" type="slidenum">
              <a:rPr sz="1000" dirty="0"/>
              <a:t>5</a:t>
            </a:fld>
            <a:endParaRPr sz="1000"/>
          </a:p>
        </p:txBody>
      </p:sp>
      <p:sp>
        <p:nvSpPr>
          <p:cNvPr id="9" name="Rectangle 7">
            <a:extLst>
              <a:ext uri="{FF2B5EF4-FFF2-40B4-BE49-F238E27FC236}">
                <a16:creationId xmlns:a16="http://schemas.microsoft.com/office/drawing/2014/main" id="{AF310E62-1A7D-B8AC-3DB6-4622F66EF63B}"/>
              </a:ext>
            </a:extLst>
          </p:cNvPr>
          <p:cNvSpPr txBox="1">
            <a:spLocks noChangeArrowheads="1"/>
          </p:cNvSpPr>
          <p:nvPr/>
        </p:nvSpPr>
        <p:spPr>
          <a:xfrm>
            <a:off x="838200" y="1828800"/>
            <a:ext cx="8287130" cy="4114800"/>
          </a:xfrm>
          <a:prstGeom prst="rect">
            <a:avLst/>
          </a:prstGeom>
        </p:spPr>
        <p:txBody>
          <a:bodyPr wrap="square" lIns="90488" tIns="44450" rIns="90488" bIns="44450" rtlCol="0">
            <a:normAutofit fontScale="85000" lnSpcReduction="20000"/>
          </a:bodyPr>
          <a:lstStyle>
            <a:lvl1pPr marL="0">
              <a:defRPr sz="3200" b="1" i="0">
                <a:solidFill>
                  <a:srgbClr val="141B76"/>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nSpc>
                <a:spcPct val="90000"/>
              </a:lnSpc>
              <a:defRPr/>
            </a:pPr>
            <a:r>
              <a:rPr lang="en-US" sz="2400" u="sng" dirty="0"/>
              <a:t>Random:</a:t>
            </a:r>
            <a:r>
              <a:rPr lang="en-US" sz="2400" dirty="0"/>
              <a:t>  Computer selects individuals for testing</a:t>
            </a:r>
          </a:p>
          <a:p>
            <a:pPr>
              <a:lnSpc>
                <a:spcPct val="90000"/>
              </a:lnSpc>
              <a:defRPr/>
            </a:pPr>
            <a:endParaRPr lang="en-US" sz="2400" u="sng" dirty="0"/>
          </a:p>
          <a:p>
            <a:pPr>
              <a:lnSpc>
                <a:spcPct val="90000"/>
              </a:lnSpc>
              <a:defRPr/>
            </a:pPr>
            <a:r>
              <a:rPr lang="en-US" sz="2400" u="sng" dirty="0"/>
              <a:t>Consent:</a:t>
            </a:r>
            <a:r>
              <a:rPr lang="en-US" sz="2400" dirty="0"/>
              <a:t>  Individual consents to being testing</a:t>
            </a:r>
          </a:p>
          <a:p>
            <a:pPr>
              <a:lnSpc>
                <a:spcPct val="90000"/>
              </a:lnSpc>
              <a:defRPr/>
            </a:pPr>
            <a:endParaRPr lang="en-US" sz="2400" u="sng" dirty="0"/>
          </a:p>
          <a:p>
            <a:pPr>
              <a:lnSpc>
                <a:spcPct val="90000"/>
              </a:lnSpc>
              <a:defRPr/>
            </a:pPr>
            <a:r>
              <a:rPr lang="en-US" sz="2400" u="sng" dirty="0"/>
              <a:t>Probable Cause:</a:t>
            </a:r>
            <a:r>
              <a:rPr lang="en-US" sz="2400" dirty="0"/>
              <a:t>  Used by law enforcement when there is a belief illegal drugs will be found in a persons urine</a:t>
            </a:r>
          </a:p>
          <a:p>
            <a:pPr>
              <a:lnSpc>
                <a:spcPct val="90000"/>
              </a:lnSpc>
              <a:defRPr/>
            </a:pPr>
            <a:endParaRPr lang="en-US" sz="2400" u="sng" dirty="0"/>
          </a:p>
          <a:p>
            <a:pPr>
              <a:lnSpc>
                <a:spcPct val="90000"/>
              </a:lnSpc>
              <a:defRPr/>
            </a:pPr>
            <a:r>
              <a:rPr lang="en-US" sz="2400" u="sng" dirty="0"/>
              <a:t>Mishap Investigation/Medical Purposes:</a:t>
            </a:r>
            <a:r>
              <a:rPr lang="en-US" sz="2400" dirty="0"/>
              <a:t>  Aircraft &amp; government vehicle accidents/physical exams for confinement/OTS/ROTC</a:t>
            </a:r>
          </a:p>
          <a:p>
            <a:pPr>
              <a:lnSpc>
                <a:spcPct val="90000"/>
              </a:lnSpc>
              <a:defRPr/>
            </a:pPr>
            <a:endParaRPr lang="en-US" sz="2400" u="sng" dirty="0"/>
          </a:p>
          <a:p>
            <a:pPr>
              <a:lnSpc>
                <a:spcPct val="90000"/>
              </a:lnSpc>
              <a:defRPr/>
            </a:pPr>
            <a:r>
              <a:rPr lang="en-US" sz="2400" u="sng" dirty="0"/>
              <a:t>Commander Directed:</a:t>
            </a:r>
            <a:r>
              <a:rPr lang="en-US" sz="2400" dirty="0"/>
              <a:t>  Used by commanders when unable to obtain individuals consent and sufficient PC does not exist</a:t>
            </a:r>
          </a:p>
          <a:p>
            <a:pPr>
              <a:lnSpc>
                <a:spcPct val="90000"/>
              </a:lnSpc>
              <a:defRPr/>
            </a:pPr>
            <a:endParaRPr lang="en-US" sz="2400" u="sng" dirty="0"/>
          </a:p>
          <a:p>
            <a:pPr>
              <a:lnSpc>
                <a:spcPct val="90000"/>
              </a:lnSpc>
              <a:defRPr/>
            </a:pPr>
            <a:r>
              <a:rPr lang="en-US" sz="2400" u="sng" dirty="0"/>
              <a:t>Unit Sweeps:</a:t>
            </a:r>
            <a:r>
              <a:rPr lang="en-US" sz="2400" dirty="0"/>
              <a:t>  Commanders tool to ensure the health, morale, welfare, and readiness of his/her unit</a:t>
            </a:r>
          </a:p>
          <a:p>
            <a:pPr>
              <a:lnSpc>
                <a:spcPct val="90000"/>
              </a:lnSpc>
              <a:defRPr/>
            </a:pPr>
            <a:endParaRPr lang="en-US" sz="2400" dirty="0"/>
          </a:p>
          <a:p>
            <a:pPr>
              <a:lnSpc>
                <a:spcPct val="90000"/>
              </a:lnSpc>
              <a:defRPr/>
            </a:pPr>
            <a:r>
              <a:rPr lang="en-US" sz="2400" dirty="0"/>
              <a:t>Operation Night Hawk: Unannounced installation entry point testing; dorm sweeps, etc.  </a:t>
            </a:r>
          </a:p>
        </p:txBody>
      </p:sp>
    </p:spTree>
    <p:extLst>
      <p:ext uri="{BB962C8B-B14F-4D97-AF65-F5344CB8AC3E}">
        <p14:creationId xmlns:p14="http://schemas.microsoft.com/office/powerpoint/2010/main" val="1202407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 calcmode="lin" valueType="num">
                                      <p:cBhvr additive="base">
                                        <p:cTn id="13" dur="500" fill="hold"/>
                                        <p:tgtEl>
                                          <p:spTgt spid="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anim calcmode="lin" valueType="num">
                                      <p:cBhvr additive="base">
                                        <p:cTn id="19" dur="500" fill="hold"/>
                                        <p:tgtEl>
                                          <p:spTgt spid="9">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9">
                                            <p:txEl>
                                              <p:pRg st="6" end="6"/>
                                            </p:txEl>
                                          </p:spTgt>
                                        </p:tgtEl>
                                        <p:attrNameLst>
                                          <p:attrName>style.visibility</p:attrName>
                                        </p:attrNameLst>
                                      </p:cBhvr>
                                      <p:to>
                                        <p:strVal val="visible"/>
                                      </p:to>
                                    </p:set>
                                    <p:anim calcmode="lin" valueType="num">
                                      <p:cBhvr additive="base">
                                        <p:cTn id="25" dur="500" fill="hold"/>
                                        <p:tgtEl>
                                          <p:spTgt spid="9">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9">
                                            <p:txEl>
                                              <p:pRg st="8" end="8"/>
                                            </p:txEl>
                                          </p:spTgt>
                                        </p:tgtEl>
                                        <p:attrNameLst>
                                          <p:attrName>style.visibility</p:attrName>
                                        </p:attrNameLst>
                                      </p:cBhvr>
                                      <p:to>
                                        <p:strVal val="visible"/>
                                      </p:to>
                                    </p:set>
                                    <p:anim calcmode="lin" valueType="num">
                                      <p:cBhvr additive="base">
                                        <p:cTn id="31" dur="500" fill="hold"/>
                                        <p:tgtEl>
                                          <p:spTgt spid="9">
                                            <p:txEl>
                                              <p:pRg st="8" end="8"/>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9">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9">
                                            <p:txEl>
                                              <p:pRg st="10" end="10"/>
                                            </p:txEl>
                                          </p:spTgt>
                                        </p:tgtEl>
                                        <p:attrNameLst>
                                          <p:attrName>style.visibility</p:attrName>
                                        </p:attrNameLst>
                                      </p:cBhvr>
                                      <p:to>
                                        <p:strVal val="visible"/>
                                      </p:to>
                                    </p:set>
                                    <p:anim calcmode="lin" valueType="num">
                                      <p:cBhvr additive="base">
                                        <p:cTn id="37" dur="500" fill="hold"/>
                                        <p:tgtEl>
                                          <p:spTgt spid="9">
                                            <p:txEl>
                                              <p:pRg st="10" end="10"/>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9">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9">
                                            <p:txEl>
                                              <p:pRg st="12" end="12"/>
                                            </p:txEl>
                                          </p:spTgt>
                                        </p:tgtEl>
                                        <p:attrNameLst>
                                          <p:attrName>style.visibility</p:attrName>
                                        </p:attrNameLst>
                                      </p:cBhvr>
                                      <p:to>
                                        <p:strVal val="visible"/>
                                      </p:to>
                                    </p:set>
                                    <p:anim calcmode="lin" valueType="num">
                                      <p:cBhvr additive="base">
                                        <p:cTn id="43" dur="500" fill="hold"/>
                                        <p:tgtEl>
                                          <p:spTgt spid="9">
                                            <p:txEl>
                                              <p:pRg st="12" end="12"/>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9">
                                            <p:txEl>
                                              <p:pRg st="12" end="1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906017" y="652272"/>
            <a:ext cx="893825" cy="886205"/>
          </a:xfrm>
          <a:prstGeom prst="rect">
            <a:avLst/>
          </a:prstGeom>
        </p:spPr>
      </p:pic>
      <p:sp>
        <p:nvSpPr>
          <p:cNvPr id="4" name="object 4"/>
          <p:cNvSpPr txBox="1">
            <a:spLocks noGrp="1"/>
          </p:cNvSpPr>
          <p:nvPr>
            <p:ph type="title"/>
          </p:nvPr>
        </p:nvSpPr>
        <p:spPr>
          <a:xfrm>
            <a:off x="1143000" y="762000"/>
            <a:ext cx="7982330" cy="880882"/>
          </a:xfrm>
          <a:prstGeom prst="rect">
            <a:avLst/>
          </a:prstGeom>
        </p:spPr>
        <p:txBody>
          <a:bodyPr vert="horz" wrap="square" lIns="0" tIns="262763" rIns="0" bIns="0" rtlCol="0">
            <a:spAutoFit/>
          </a:bodyPr>
          <a:lstStyle/>
          <a:p>
            <a:pPr marL="1753235">
              <a:lnSpc>
                <a:spcPct val="100000"/>
              </a:lnSpc>
              <a:spcBef>
                <a:spcPts val="95"/>
              </a:spcBef>
            </a:pPr>
            <a:r>
              <a:rPr lang="en-US" altLang="en-US" sz="4000" dirty="0"/>
              <a:t>Unit Commander</a:t>
            </a:r>
            <a:endParaRPr sz="3200" dirty="0"/>
          </a:p>
        </p:txBody>
      </p:sp>
      <p:sp>
        <p:nvSpPr>
          <p:cNvPr id="7" name="object 7"/>
          <p:cNvSpPr txBox="1"/>
          <p:nvPr/>
        </p:nvSpPr>
        <p:spPr>
          <a:xfrm>
            <a:off x="2636011" y="6950643"/>
            <a:ext cx="5088890" cy="300355"/>
          </a:xfrm>
          <a:prstGeom prst="rect">
            <a:avLst/>
          </a:prstGeom>
        </p:spPr>
        <p:txBody>
          <a:bodyPr vert="horz" wrap="square" lIns="0" tIns="9525" rIns="0" bIns="0" rtlCol="0">
            <a:spAutoFit/>
          </a:bodyPr>
          <a:lstStyle/>
          <a:p>
            <a:pPr marL="12700">
              <a:lnSpc>
                <a:spcPct val="100000"/>
              </a:lnSpc>
              <a:spcBef>
                <a:spcPts val="75"/>
              </a:spcBef>
            </a:pPr>
            <a:r>
              <a:rPr sz="1800" b="1" i="1" dirty="0">
                <a:solidFill>
                  <a:srgbClr val="141B76"/>
                </a:solidFill>
                <a:latin typeface="Century Schoolbook"/>
                <a:cs typeface="Century Schoolbook"/>
              </a:rPr>
              <a:t>We</a:t>
            </a:r>
            <a:r>
              <a:rPr sz="1800" b="1" i="1" spc="-25" dirty="0">
                <a:solidFill>
                  <a:srgbClr val="141B76"/>
                </a:solidFill>
                <a:latin typeface="Century Schoolbook"/>
                <a:cs typeface="Century Schoolbook"/>
              </a:rPr>
              <a:t> </a:t>
            </a:r>
            <a:r>
              <a:rPr sz="1800" b="1" i="1" dirty="0">
                <a:solidFill>
                  <a:srgbClr val="141B76"/>
                </a:solidFill>
                <a:latin typeface="Century Schoolbook"/>
                <a:cs typeface="Century Schoolbook"/>
              </a:rPr>
              <a:t>Guard</a:t>
            </a:r>
            <a:r>
              <a:rPr sz="1800" b="1" i="1" spc="-10" dirty="0">
                <a:solidFill>
                  <a:srgbClr val="141B76"/>
                </a:solidFill>
                <a:latin typeface="Century Schoolbook"/>
                <a:cs typeface="Century Schoolbook"/>
              </a:rPr>
              <a:t> </a:t>
            </a:r>
            <a:r>
              <a:rPr sz="1800" b="1" i="1" dirty="0">
                <a:solidFill>
                  <a:srgbClr val="141B76"/>
                </a:solidFill>
                <a:latin typeface="Century Schoolbook"/>
                <a:cs typeface="Century Schoolbook"/>
              </a:rPr>
              <a:t>the</a:t>
            </a:r>
            <a:r>
              <a:rPr sz="1800" b="1" i="1" spc="-15" dirty="0">
                <a:solidFill>
                  <a:srgbClr val="141B76"/>
                </a:solidFill>
                <a:latin typeface="Century Schoolbook"/>
                <a:cs typeface="Century Schoolbook"/>
              </a:rPr>
              <a:t> </a:t>
            </a:r>
            <a:r>
              <a:rPr sz="1800" b="1" i="1" dirty="0">
                <a:solidFill>
                  <a:srgbClr val="141B76"/>
                </a:solidFill>
                <a:latin typeface="Century Schoolbook"/>
                <a:cs typeface="Century Schoolbook"/>
              </a:rPr>
              <a:t>Freedom</a:t>
            </a:r>
            <a:r>
              <a:rPr sz="1800" b="1" i="1" spc="-10" dirty="0">
                <a:solidFill>
                  <a:srgbClr val="141B76"/>
                </a:solidFill>
                <a:latin typeface="Century Schoolbook"/>
                <a:cs typeface="Century Schoolbook"/>
              </a:rPr>
              <a:t> </a:t>
            </a:r>
            <a:r>
              <a:rPr sz="1800" b="1" i="1" dirty="0">
                <a:solidFill>
                  <a:srgbClr val="141B76"/>
                </a:solidFill>
                <a:latin typeface="Century Schoolbook"/>
                <a:cs typeface="Century Schoolbook"/>
              </a:rPr>
              <a:t>of</a:t>
            </a:r>
            <a:r>
              <a:rPr sz="1800" b="1" i="1" spc="-15" dirty="0">
                <a:solidFill>
                  <a:srgbClr val="141B76"/>
                </a:solidFill>
                <a:latin typeface="Century Schoolbook"/>
                <a:cs typeface="Century Schoolbook"/>
              </a:rPr>
              <a:t> </a:t>
            </a:r>
            <a:r>
              <a:rPr sz="1800" b="1" i="1" dirty="0">
                <a:solidFill>
                  <a:srgbClr val="141B76"/>
                </a:solidFill>
                <a:latin typeface="Century Schoolbook"/>
                <a:cs typeface="Century Schoolbook"/>
              </a:rPr>
              <a:t>51</a:t>
            </a:r>
            <a:r>
              <a:rPr sz="1800" b="1" i="1" spc="5" dirty="0">
                <a:solidFill>
                  <a:srgbClr val="141B76"/>
                </a:solidFill>
                <a:latin typeface="Century Schoolbook"/>
                <a:cs typeface="Century Schoolbook"/>
              </a:rPr>
              <a:t> </a:t>
            </a:r>
            <a:r>
              <a:rPr sz="1800" b="1" i="1" dirty="0">
                <a:solidFill>
                  <a:srgbClr val="141B76"/>
                </a:solidFill>
                <a:latin typeface="Century Schoolbook"/>
                <a:cs typeface="Century Schoolbook"/>
              </a:rPr>
              <a:t>Million</a:t>
            </a:r>
            <a:r>
              <a:rPr sz="1800" b="1" i="1" spc="-10" dirty="0">
                <a:solidFill>
                  <a:srgbClr val="141B76"/>
                </a:solidFill>
                <a:latin typeface="Century Schoolbook"/>
                <a:cs typeface="Century Schoolbook"/>
              </a:rPr>
              <a:t> People</a:t>
            </a:r>
            <a:endParaRPr sz="1800">
              <a:latin typeface="Century Schoolbook"/>
              <a:cs typeface="Century Schoolbook"/>
            </a:endParaRPr>
          </a:p>
        </p:txBody>
      </p:sp>
      <p:sp>
        <p:nvSpPr>
          <p:cNvPr id="8" name="object 8"/>
          <p:cNvSpPr txBox="1">
            <a:spLocks noGrp="1"/>
          </p:cNvSpPr>
          <p:nvPr>
            <p:ph type="sldNum" sz="quarter" idx="7"/>
          </p:nvPr>
        </p:nvSpPr>
        <p:spPr>
          <a:prstGeom prst="rect">
            <a:avLst/>
          </a:prstGeom>
        </p:spPr>
        <p:txBody>
          <a:bodyPr vert="horz" wrap="square" lIns="0" tIns="635" rIns="0" bIns="0" rtlCol="0">
            <a:spAutoFit/>
          </a:bodyPr>
          <a:lstStyle/>
          <a:p>
            <a:pPr marL="160020">
              <a:lnSpc>
                <a:spcPct val="100000"/>
              </a:lnSpc>
              <a:spcBef>
                <a:spcPts val="5"/>
              </a:spcBef>
            </a:pPr>
            <a:fld id="{81D60167-4931-47E6-BA6A-407CBD079E47}" type="slidenum">
              <a:rPr sz="1000" dirty="0"/>
              <a:t>6</a:t>
            </a:fld>
            <a:endParaRPr sz="1000"/>
          </a:p>
        </p:txBody>
      </p:sp>
      <p:sp>
        <p:nvSpPr>
          <p:cNvPr id="2" name="Rectangle 2051">
            <a:extLst>
              <a:ext uri="{FF2B5EF4-FFF2-40B4-BE49-F238E27FC236}">
                <a16:creationId xmlns:a16="http://schemas.microsoft.com/office/drawing/2014/main" id="{01F4F023-C648-B0A3-5BDE-16DA623D827A}"/>
              </a:ext>
            </a:extLst>
          </p:cNvPr>
          <p:cNvSpPr txBox="1">
            <a:spLocks noChangeArrowheads="1"/>
          </p:cNvSpPr>
          <p:nvPr/>
        </p:nvSpPr>
        <p:spPr>
          <a:xfrm>
            <a:off x="906016" y="1828800"/>
            <a:ext cx="8358634" cy="5262979"/>
          </a:xfrm>
          <a:prstGeom prst="rect">
            <a:avLst/>
          </a:prstGeom>
        </p:spPr>
        <p:txBody>
          <a:bodyPr wrap="square" lIns="0" tIns="0" rIns="0" bIns="0">
            <a:spAutoFit/>
          </a:bodyPr>
          <a:lstStyle>
            <a:lvl1pPr marL="0">
              <a:defRPr sz="3200" b="1" i="0">
                <a:solidFill>
                  <a:srgbClr val="141B76"/>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nSpc>
                <a:spcPct val="90000"/>
              </a:lnSpc>
            </a:pPr>
            <a:r>
              <a:rPr lang="en-US" altLang="en-US" sz="2800" dirty="0"/>
              <a:t>Directs a drug test to be conducted</a:t>
            </a:r>
          </a:p>
          <a:p>
            <a:pPr>
              <a:lnSpc>
                <a:spcPct val="90000"/>
              </a:lnSpc>
            </a:pPr>
            <a:endParaRPr lang="en-US" altLang="en-US" sz="2800" dirty="0"/>
          </a:p>
          <a:p>
            <a:pPr>
              <a:lnSpc>
                <a:spcPct val="90000"/>
              </a:lnSpc>
            </a:pPr>
            <a:r>
              <a:rPr lang="en-US" altLang="en-US" sz="2800" dirty="0"/>
              <a:t>Ensures written orders given to all selected military members</a:t>
            </a:r>
          </a:p>
          <a:p>
            <a:pPr>
              <a:lnSpc>
                <a:spcPct val="90000"/>
              </a:lnSpc>
            </a:pPr>
            <a:endParaRPr lang="en-US" altLang="en-US" sz="2800" dirty="0"/>
          </a:p>
          <a:p>
            <a:pPr>
              <a:lnSpc>
                <a:spcPct val="90000"/>
              </a:lnSpc>
            </a:pPr>
            <a:r>
              <a:rPr lang="en-US" altLang="en-US" sz="2800" dirty="0"/>
              <a:t>Ensures members are tested on the day of selection and report within 2 hours of notification</a:t>
            </a:r>
          </a:p>
          <a:p>
            <a:pPr lvl="1">
              <a:lnSpc>
                <a:spcPct val="90000"/>
              </a:lnSpc>
            </a:pPr>
            <a:r>
              <a:rPr lang="en-US" altLang="en-US" sz="2400" dirty="0"/>
              <a:t>Personnel on swing/mid shift test next duty day</a:t>
            </a:r>
          </a:p>
          <a:p>
            <a:pPr>
              <a:lnSpc>
                <a:spcPct val="90000"/>
              </a:lnSpc>
            </a:pPr>
            <a:endParaRPr lang="en-US" altLang="en-US" sz="2800" dirty="0"/>
          </a:p>
          <a:p>
            <a:pPr>
              <a:lnSpc>
                <a:spcPct val="90000"/>
              </a:lnSpc>
            </a:pPr>
            <a:r>
              <a:rPr lang="en-US" altLang="en-US" sz="2800" dirty="0"/>
              <a:t>Take appropriate administrative or UCMJ action for failure to test without valid reason</a:t>
            </a:r>
          </a:p>
          <a:p>
            <a:pPr lvl="1">
              <a:lnSpc>
                <a:spcPct val="90000"/>
              </a:lnSpc>
            </a:pPr>
            <a:r>
              <a:rPr lang="en-US" altLang="en-US" sz="2400" dirty="0"/>
              <a:t>Coordinates with servicing SJA</a:t>
            </a:r>
          </a:p>
          <a:p>
            <a:pPr lvl="1">
              <a:lnSpc>
                <a:spcPct val="90000"/>
              </a:lnSpc>
            </a:pPr>
            <a:endParaRPr lang="en-US" altLang="en-US" sz="2400" dirty="0"/>
          </a:p>
        </p:txBody>
      </p:sp>
    </p:spTree>
    <p:extLst>
      <p:ext uri="{BB962C8B-B14F-4D97-AF65-F5344CB8AC3E}">
        <p14:creationId xmlns:p14="http://schemas.microsoft.com/office/powerpoint/2010/main" val="596380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906017" y="652272"/>
            <a:ext cx="893825" cy="886205"/>
          </a:xfrm>
          <a:prstGeom prst="rect">
            <a:avLst/>
          </a:prstGeom>
        </p:spPr>
      </p:pic>
      <p:sp>
        <p:nvSpPr>
          <p:cNvPr id="4" name="object 4"/>
          <p:cNvSpPr txBox="1">
            <a:spLocks noGrp="1"/>
          </p:cNvSpPr>
          <p:nvPr>
            <p:ph type="title"/>
          </p:nvPr>
        </p:nvSpPr>
        <p:spPr>
          <a:xfrm>
            <a:off x="766696" y="756677"/>
            <a:ext cx="8358634" cy="886205"/>
          </a:xfrm>
          <a:prstGeom prst="rect">
            <a:avLst/>
          </a:prstGeom>
        </p:spPr>
        <p:txBody>
          <a:bodyPr vert="horz" wrap="square" lIns="0" tIns="262763" rIns="0" bIns="0" rtlCol="0">
            <a:spAutoFit/>
          </a:bodyPr>
          <a:lstStyle/>
          <a:p>
            <a:pPr marL="1753235" algn="l">
              <a:lnSpc>
                <a:spcPct val="100000"/>
              </a:lnSpc>
              <a:spcBef>
                <a:spcPts val="95"/>
              </a:spcBef>
            </a:pPr>
            <a:r>
              <a:rPr lang="en-US" altLang="en-US" dirty="0"/>
              <a:t>Commanders Role </a:t>
            </a:r>
            <a:r>
              <a:rPr lang="en-US" altLang="en-US" dirty="0" err="1"/>
              <a:t>Cont</a:t>
            </a:r>
            <a:r>
              <a:rPr lang="en-US" altLang="en-US" dirty="0"/>
              <a:t>:</a:t>
            </a:r>
            <a:endParaRPr sz="3200" dirty="0"/>
          </a:p>
        </p:txBody>
      </p:sp>
      <p:sp>
        <p:nvSpPr>
          <p:cNvPr id="7" name="object 7"/>
          <p:cNvSpPr txBox="1"/>
          <p:nvPr/>
        </p:nvSpPr>
        <p:spPr>
          <a:xfrm>
            <a:off x="2636011" y="6950643"/>
            <a:ext cx="5088890" cy="300355"/>
          </a:xfrm>
          <a:prstGeom prst="rect">
            <a:avLst/>
          </a:prstGeom>
        </p:spPr>
        <p:txBody>
          <a:bodyPr vert="horz" wrap="square" lIns="0" tIns="9525" rIns="0" bIns="0" rtlCol="0">
            <a:spAutoFit/>
          </a:bodyPr>
          <a:lstStyle/>
          <a:p>
            <a:pPr marL="12700">
              <a:lnSpc>
                <a:spcPct val="100000"/>
              </a:lnSpc>
              <a:spcBef>
                <a:spcPts val="75"/>
              </a:spcBef>
            </a:pPr>
            <a:r>
              <a:rPr sz="1800" b="1" i="1" dirty="0">
                <a:solidFill>
                  <a:srgbClr val="141B76"/>
                </a:solidFill>
                <a:latin typeface="Century Schoolbook"/>
                <a:cs typeface="Century Schoolbook"/>
              </a:rPr>
              <a:t>We</a:t>
            </a:r>
            <a:r>
              <a:rPr sz="1800" b="1" i="1" spc="-25" dirty="0">
                <a:solidFill>
                  <a:srgbClr val="141B76"/>
                </a:solidFill>
                <a:latin typeface="Century Schoolbook"/>
                <a:cs typeface="Century Schoolbook"/>
              </a:rPr>
              <a:t> </a:t>
            </a:r>
            <a:r>
              <a:rPr sz="1800" b="1" i="1" dirty="0">
                <a:solidFill>
                  <a:srgbClr val="141B76"/>
                </a:solidFill>
                <a:latin typeface="Century Schoolbook"/>
                <a:cs typeface="Century Schoolbook"/>
              </a:rPr>
              <a:t>Guard</a:t>
            </a:r>
            <a:r>
              <a:rPr sz="1800" b="1" i="1" spc="-10" dirty="0">
                <a:solidFill>
                  <a:srgbClr val="141B76"/>
                </a:solidFill>
                <a:latin typeface="Century Schoolbook"/>
                <a:cs typeface="Century Schoolbook"/>
              </a:rPr>
              <a:t> </a:t>
            </a:r>
            <a:r>
              <a:rPr sz="1800" b="1" i="1" dirty="0">
                <a:solidFill>
                  <a:srgbClr val="141B76"/>
                </a:solidFill>
                <a:latin typeface="Century Schoolbook"/>
                <a:cs typeface="Century Schoolbook"/>
              </a:rPr>
              <a:t>the</a:t>
            </a:r>
            <a:r>
              <a:rPr sz="1800" b="1" i="1" spc="-15" dirty="0">
                <a:solidFill>
                  <a:srgbClr val="141B76"/>
                </a:solidFill>
                <a:latin typeface="Century Schoolbook"/>
                <a:cs typeface="Century Schoolbook"/>
              </a:rPr>
              <a:t> </a:t>
            </a:r>
            <a:r>
              <a:rPr sz="1800" b="1" i="1" dirty="0">
                <a:solidFill>
                  <a:srgbClr val="141B76"/>
                </a:solidFill>
                <a:latin typeface="Century Schoolbook"/>
                <a:cs typeface="Century Schoolbook"/>
              </a:rPr>
              <a:t>Freedom</a:t>
            </a:r>
            <a:r>
              <a:rPr sz="1800" b="1" i="1" spc="-10" dirty="0">
                <a:solidFill>
                  <a:srgbClr val="141B76"/>
                </a:solidFill>
                <a:latin typeface="Century Schoolbook"/>
                <a:cs typeface="Century Schoolbook"/>
              </a:rPr>
              <a:t> </a:t>
            </a:r>
            <a:r>
              <a:rPr sz="1800" b="1" i="1" dirty="0">
                <a:solidFill>
                  <a:srgbClr val="141B76"/>
                </a:solidFill>
                <a:latin typeface="Century Schoolbook"/>
                <a:cs typeface="Century Schoolbook"/>
              </a:rPr>
              <a:t>of</a:t>
            </a:r>
            <a:r>
              <a:rPr sz="1800" b="1" i="1" spc="-15" dirty="0">
                <a:solidFill>
                  <a:srgbClr val="141B76"/>
                </a:solidFill>
                <a:latin typeface="Century Schoolbook"/>
                <a:cs typeface="Century Schoolbook"/>
              </a:rPr>
              <a:t> </a:t>
            </a:r>
            <a:r>
              <a:rPr sz="1800" b="1" i="1" dirty="0">
                <a:solidFill>
                  <a:srgbClr val="141B76"/>
                </a:solidFill>
                <a:latin typeface="Century Schoolbook"/>
                <a:cs typeface="Century Schoolbook"/>
              </a:rPr>
              <a:t>51</a:t>
            </a:r>
            <a:r>
              <a:rPr sz="1800" b="1" i="1" spc="5" dirty="0">
                <a:solidFill>
                  <a:srgbClr val="141B76"/>
                </a:solidFill>
                <a:latin typeface="Century Schoolbook"/>
                <a:cs typeface="Century Schoolbook"/>
              </a:rPr>
              <a:t> </a:t>
            </a:r>
            <a:r>
              <a:rPr sz="1800" b="1" i="1" dirty="0">
                <a:solidFill>
                  <a:srgbClr val="141B76"/>
                </a:solidFill>
                <a:latin typeface="Century Schoolbook"/>
                <a:cs typeface="Century Schoolbook"/>
              </a:rPr>
              <a:t>Million</a:t>
            </a:r>
            <a:r>
              <a:rPr sz="1800" b="1" i="1" spc="-10" dirty="0">
                <a:solidFill>
                  <a:srgbClr val="141B76"/>
                </a:solidFill>
                <a:latin typeface="Century Schoolbook"/>
                <a:cs typeface="Century Schoolbook"/>
              </a:rPr>
              <a:t> People</a:t>
            </a:r>
            <a:endParaRPr sz="1800">
              <a:latin typeface="Century Schoolbook"/>
              <a:cs typeface="Century Schoolbook"/>
            </a:endParaRPr>
          </a:p>
        </p:txBody>
      </p:sp>
      <p:sp>
        <p:nvSpPr>
          <p:cNvPr id="8" name="object 8"/>
          <p:cNvSpPr txBox="1">
            <a:spLocks noGrp="1"/>
          </p:cNvSpPr>
          <p:nvPr>
            <p:ph type="sldNum" sz="quarter" idx="7"/>
          </p:nvPr>
        </p:nvSpPr>
        <p:spPr>
          <a:prstGeom prst="rect">
            <a:avLst/>
          </a:prstGeom>
        </p:spPr>
        <p:txBody>
          <a:bodyPr vert="horz" wrap="square" lIns="0" tIns="635" rIns="0" bIns="0" rtlCol="0">
            <a:spAutoFit/>
          </a:bodyPr>
          <a:lstStyle/>
          <a:p>
            <a:pPr marL="160020">
              <a:lnSpc>
                <a:spcPct val="100000"/>
              </a:lnSpc>
              <a:spcBef>
                <a:spcPts val="5"/>
              </a:spcBef>
            </a:pPr>
            <a:fld id="{81D60167-4931-47E6-BA6A-407CBD079E47}" type="slidenum">
              <a:rPr sz="1000" dirty="0"/>
              <a:t>7</a:t>
            </a:fld>
            <a:endParaRPr sz="1000"/>
          </a:p>
        </p:txBody>
      </p:sp>
      <p:sp>
        <p:nvSpPr>
          <p:cNvPr id="5" name="Rectangle 3">
            <a:extLst>
              <a:ext uri="{FF2B5EF4-FFF2-40B4-BE49-F238E27FC236}">
                <a16:creationId xmlns:a16="http://schemas.microsoft.com/office/drawing/2014/main" id="{CA673D5F-2E6A-C583-36D0-B7405E8999C4}"/>
              </a:ext>
            </a:extLst>
          </p:cNvPr>
          <p:cNvSpPr txBox="1">
            <a:spLocks noChangeArrowheads="1"/>
          </p:cNvSpPr>
          <p:nvPr/>
        </p:nvSpPr>
        <p:spPr>
          <a:xfrm>
            <a:off x="906016" y="1752610"/>
            <a:ext cx="8358634" cy="5029190"/>
          </a:xfrm>
          <a:prstGeom prst="rect">
            <a:avLst/>
          </a:prstGeom>
        </p:spPr>
        <p:txBody>
          <a:bodyPr wrap="square" lIns="0" tIns="0" rIns="0" bIns="0" rtlCol="0">
            <a:normAutofit/>
          </a:bodyPr>
          <a:lstStyle>
            <a:lvl1pPr marL="0">
              <a:defRPr sz="3200" b="1" i="0">
                <a:solidFill>
                  <a:srgbClr val="141B76"/>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defRPr/>
            </a:pPr>
            <a:r>
              <a:rPr lang="en-US" sz="2000" dirty="0"/>
              <a:t>Provide credible observers</a:t>
            </a:r>
          </a:p>
          <a:p>
            <a:pPr lvl="1">
              <a:defRPr/>
            </a:pPr>
            <a:r>
              <a:rPr lang="en-US" sz="2000" dirty="0"/>
              <a:t>-Must be an individual possessing unquestionable integrity and                   trustworthiness </a:t>
            </a:r>
          </a:p>
          <a:p>
            <a:pPr lvl="1">
              <a:defRPr/>
            </a:pPr>
            <a:r>
              <a:rPr lang="en-US" sz="2000" dirty="0"/>
              <a:t>-No UIF </a:t>
            </a:r>
            <a:endParaRPr lang="en-US" sz="2000" i="1" dirty="0"/>
          </a:p>
          <a:p>
            <a:pPr lvl="1">
              <a:defRPr/>
            </a:pPr>
            <a:r>
              <a:rPr lang="en-US" sz="2000" dirty="0"/>
              <a:t>-No pending UCMJ </a:t>
            </a:r>
          </a:p>
          <a:p>
            <a:pPr lvl="1">
              <a:defRPr/>
            </a:pPr>
            <a:r>
              <a:rPr lang="en-US" sz="2000" dirty="0"/>
              <a:t>-Not within six months of either separation or retirement from active duty </a:t>
            </a:r>
          </a:p>
          <a:p>
            <a:pPr lvl="1">
              <a:defRPr/>
            </a:pPr>
            <a:r>
              <a:rPr lang="en-US" sz="2000" dirty="0"/>
              <a:t>-No medical or mental health conditions which will prevent them from -performing their assigned duties as observers </a:t>
            </a:r>
            <a:br>
              <a:rPr lang="en-US" sz="2000" dirty="0"/>
            </a:br>
            <a:endParaRPr lang="en-US" sz="2000" dirty="0"/>
          </a:p>
          <a:p>
            <a:pPr>
              <a:defRPr/>
            </a:pPr>
            <a:r>
              <a:rPr lang="en-US" sz="2000" dirty="0"/>
              <a:t>Appoints Trusted Agents as appropriate </a:t>
            </a:r>
          </a:p>
          <a:p>
            <a:pPr lvl="1">
              <a:defRPr/>
            </a:pPr>
            <a:r>
              <a:rPr lang="en-US" sz="2000" dirty="0"/>
              <a:t>-Acts on commanders behalf to notify individuals selected for random drug testing</a:t>
            </a:r>
          </a:p>
          <a:p>
            <a:pPr lvl="1">
              <a:defRPr/>
            </a:pPr>
            <a:r>
              <a:rPr lang="en-US" sz="2000" dirty="0"/>
              <a:t>-No rank/grade restrictions</a:t>
            </a:r>
          </a:p>
          <a:p>
            <a:pPr lvl="1">
              <a:defRPr/>
            </a:pPr>
            <a:r>
              <a:rPr lang="en-US" sz="2000" dirty="0"/>
              <a:t>-Must be of sound character, no Art 15/Court convictions for fraud, false official statement, drug use, etc.</a:t>
            </a:r>
          </a:p>
          <a:p>
            <a:pPr>
              <a:defRPr/>
            </a:pPr>
            <a:endParaRPr lang="en-US" dirty="0"/>
          </a:p>
        </p:txBody>
      </p:sp>
    </p:spTree>
    <p:extLst>
      <p:ext uri="{BB962C8B-B14F-4D97-AF65-F5344CB8AC3E}">
        <p14:creationId xmlns:p14="http://schemas.microsoft.com/office/powerpoint/2010/main" val="1497388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906017" y="652272"/>
            <a:ext cx="893825" cy="886205"/>
          </a:xfrm>
          <a:prstGeom prst="rect">
            <a:avLst/>
          </a:prstGeom>
        </p:spPr>
      </p:pic>
      <p:sp>
        <p:nvSpPr>
          <p:cNvPr id="4" name="object 4"/>
          <p:cNvSpPr txBox="1">
            <a:spLocks noGrp="1"/>
          </p:cNvSpPr>
          <p:nvPr>
            <p:ph type="title"/>
          </p:nvPr>
        </p:nvSpPr>
        <p:spPr>
          <a:xfrm>
            <a:off x="766696" y="756677"/>
            <a:ext cx="8358634" cy="757772"/>
          </a:xfrm>
          <a:prstGeom prst="rect">
            <a:avLst/>
          </a:prstGeom>
        </p:spPr>
        <p:txBody>
          <a:bodyPr vert="horz" wrap="square" lIns="0" tIns="262763" rIns="0" bIns="0" rtlCol="0">
            <a:spAutoFit/>
          </a:bodyPr>
          <a:lstStyle/>
          <a:p>
            <a:pPr marL="1753235" algn="l">
              <a:lnSpc>
                <a:spcPct val="100000"/>
              </a:lnSpc>
              <a:spcBef>
                <a:spcPts val="95"/>
              </a:spcBef>
            </a:pPr>
            <a:r>
              <a:rPr lang="en-US" altLang="en-US" sz="3200" dirty="0"/>
              <a:t>Random Selection Process</a:t>
            </a:r>
            <a:endParaRPr sz="3200" dirty="0"/>
          </a:p>
        </p:txBody>
      </p:sp>
      <p:sp>
        <p:nvSpPr>
          <p:cNvPr id="7" name="object 7"/>
          <p:cNvSpPr txBox="1"/>
          <p:nvPr/>
        </p:nvSpPr>
        <p:spPr>
          <a:xfrm>
            <a:off x="2636011" y="6950643"/>
            <a:ext cx="5088890" cy="300355"/>
          </a:xfrm>
          <a:prstGeom prst="rect">
            <a:avLst/>
          </a:prstGeom>
        </p:spPr>
        <p:txBody>
          <a:bodyPr vert="horz" wrap="square" lIns="0" tIns="9525" rIns="0" bIns="0" rtlCol="0">
            <a:spAutoFit/>
          </a:bodyPr>
          <a:lstStyle/>
          <a:p>
            <a:pPr marL="12700">
              <a:lnSpc>
                <a:spcPct val="100000"/>
              </a:lnSpc>
              <a:spcBef>
                <a:spcPts val="75"/>
              </a:spcBef>
            </a:pPr>
            <a:r>
              <a:rPr sz="1800" b="1" i="1" dirty="0">
                <a:solidFill>
                  <a:srgbClr val="141B76"/>
                </a:solidFill>
                <a:latin typeface="Century Schoolbook"/>
                <a:cs typeface="Century Schoolbook"/>
              </a:rPr>
              <a:t>We</a:t>
            </a:r>
            <a:r>
              <a:rPr sz="1800" b="1" i="1" spc="-25" dirty="0">
                <a:solidFill>
                  <a:srgbClr val="141B76"/>
                </a:solidFill>
                <a:latin typeface="Century Schoolbook"/>
                <a:cs typeface="Century Schoolbook"/>
              </a:rPr>
              <a:t> </a:t>
            </a:r>
            <a:r>
              <a:rPr sz="1800" b="1" i="1" dirty="0">
                <a:solidFill>
                  <a:srgbClr val="141B76"/>
                </a:solidFill>
                <a:latin typeface="Century Schoolbook"/>
                <a:cs typeface="Century Schoolbook"/>
              </a:rPr>
              <a:t>Guard</a:t>
            </a:r>
            <a:r>
              <a:rPr sz="1800" b="1" i="1" spc="-10" dirty="0">
                <a:solidFill>
                  <a:srgbClr val="141B76"/>
                </a:solidFill>
                <a:latin typeface="Century Schoolbook"/>
                <a:cs typeface="Century Schoolbook"/>
              </a:rPr>
              <a:t> </a:t>
            </a:r>
            <a:r>
              <a:rPr sz="1800" b="1" i="1" dirty="0">
                <a:solidFill>
                  <a:srgbClr val="141B76"/>
                </a:solidFill>
                <a:latin typeface="Century Schoolbook"/>
                <a:cs typeface="Century Schoolbook"/>
              </a:rPr>
              <a:t>the</a:t>
            </a:r>
            <a:r>
              <a:rPr sz="1800" b="1" i="1" spc="-15" dirty="0">
                <a:solidFill>
                  <a:srgbClr val="141B76"/>
                </a:solidFill>
                <a:latin typeface="Century Schoolbook"/>
                <a:cs typeface="Century Schoolbook"/>
              </a:rPr>
              <a:t> </a:t>
            </a:r>
            <a:r>
              <a:rPr sz="1800" b="1" i="1" dirty="0">
                <a:solidFill>
                  <a:srgbClr val="141B76"/>
                </a:solidFill>
                <a:latin typeface="Century Schoolbook"/>
                <a:cs typeface="Century Schoolbook"/>
              </a:rPr>
              <a:t>Freedom</a:t>
            </a:r>
            <a:r>
              <a:rPr sz="1800" b="1" i="1" spc="-10" dirty="0">
                <a:solidFill>
                  <a:srgbClr val="141B76"/>
                </a:solidFill>
                <a:latin typeface="Century Schoolbook"/>
                <a:cs typeface="Century Schoolbook"/>
              </a:rPr>
              <a:t> </a:t>
            </a:r>
            <a:r>
              <a:rPr sz="1800" b="1" i="1" dirty="0">
                <a:solidFill>
                  <a:srgbClr val="141B76"/>
                </a:solidFill>
                <a:latin typeface="Century Schoolbook"/>
                <a:cs typeface="Century Schoolbook"/>
              </a:rPr>
              <a:t>of</a:t>
            </a:r>
            <a:r>
              <a:rPr sz="1800" b="1" i="1" spc="-15" dirty="0">
                <a:solidFill>
                  <a:srgbClr val="141B76"/>
                </a:solidFill>
                <a:latin typeface="Century Schoolbook"/>
                <a:cs typeface="Century Schoolbook"/>
              </a:rPr>
              <a:t> </a:t>
            </a:r>
            <a:r>
              <a:rPr sz="1800" b="1" i="1" dirty="0">
                <a:solidFill>
                  <a:srgbClr val="141B76"/>
                </a:solidFill>
                <a:latin typeface="Century Schoolbook"/>
                <a:cs typeface="Century Schoolbook"/>
              </a:rPr>
              <a:t>51</a:t>
            </a:r>
            <a:r>
              <a:rPr sz="1800" b="1" i="1" spc="5" dirty="0">
                <a:solidFill>
                  <a:srgbClr val="141B76"/>
                </a:solidFill>
                <a:latin typeface="Century Schoolbook"/>
                <a:cs typeface="Century Schoolbook"/>
              </a:rPr>
              <a:t> </a:t>
            </a:r>
            <a:r>
              <a:rPr sz="1800" b="1" i="1" dirty="0">
                <a:solidFill>
                  <a:srgbClr val="141B76"/>
                </a:solidFill>
                <a:latin typeface="Century Schoolbook"/>
                <a:cs typeface="Century Schoolbook"/>
              </a:rPr>
              <a:t>Million</a:t>
            </a:r>
            <a:r>
              <a:rPr sz="1800" b="1" i="1" spc="-10" dirty="0">
                <a:solidFill>
                  <a:srgbClr val="141B76"/>
                </a:solidFill>
                <a:latin typeface="Century Schoolbook"/>
                <a:cs typeface="Century Schoolbook"/>
              </a:rPr>
              <a:t> People</a:t>
            </a:r>
            <a:endParaRPr sz="1800">
              <a:latin typeface="Century Schoolbook"/>
              <a:cs typeface="Century Schoolbook"/>
            </a:endParaRPr>
          </a:p>
        </p:txBody>
      </p:sp>
      <p:sp>
        <p:nvSpPr>
          <p:cNvPr id="8" name="object 8"/>
          <p:cNvSpPr txBox="1">
            <a:spLocks noGrp="1"/>
          </p:cNvSpPr>
          <p:nvPr>
            <p:ph type="sldNum" sz="quarter" idx="7"/>
          </p:nvPr>
        </p:nvSpPr>
        <p:spPr>
          <a:prstGeom prst="rect">
            <a:avLst/>
          </a:prstGeom>
        </p:spPr>
        <p:txBody>
          <a:bodyPr vert="horz" wrap="square" lIns="0" tIns="635" rIns="0" bIns="0" rtlCol="0">
            <a:spAutoFit/>
          </a:bodyPr>
          <a:lstStyle/>
          <a:p>
            <a:pPr marL="160020">
              <a:lnSpc>
                <a:spcPct val="100000"/>
              </a:lnSpc>
              <a:spcBef>
                <a:spcPts val="5"/>
              </a:spcBef>
            </a:pPr>
            <a:fld id="{81D60167-4931-47E6-BA6A-407CBD079E47}" type="slidenum">
              <a:rPr sz="1000" dirty="0"/>
              <a:t>8</a:t>
            </a:fld>
            <a:endParaRPr sz="1000"/>
          </a:p>
        </p:txBody>
      </p:sp>
      <p:sp>
        <p:nvSpPr>
          <p:cNvPr id="2" name="Rectangle 3">
            <a:extLst>
              <a:ext uri="{FF2B5EF4-FFF2-40B4-BE49-F238E27FC236}">
                <a16:creationId xmlns:a16="http://schemas.microsoft.com/office/drawing/2014/main" id="{7AD834D9-CB96-D803-F7F7-DC3ADBF2ABF6}"/>
              </a:ext>
            </a:extLst>
          </p:cNvPr>
          <p:cNvSpPr txBox="1">
            <a:spLocks noChangeArrowheads="1"/>
          </p:cNvSpPr>
          <p:nvPr/>
        </p:nvSpPr>
        <p:spPr>
          <a:xfrm>
            <a:off x="906016" y="1828800"/>
            <a:ext cx="7653783" cy="4849813"/>
          </a:xfrm>
          <a:prstGeom prst="rect">
            <a:avLst/>
          </a:prstGeom>
        </p:spPr>
        <p:txBody>
          <a:bodyPr wrap="square" lIns="0" tIns="0" rIns="0" bIns="0" rtlCol="0">
            <a:normAutofit/>
          </a:bodyPr>
          <a:lstStyle>
            <a:lvl1pPr marL="0">
              <a:defRPr sz="3200" b="1" i="0">
                <a:solidFill>
                  <a:srgbClr val="141B76"/>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spcBef>
                <a:spcPct val="50000"/>
              </a:spcBef>
              <a:defRPr/>
            </a:pPr>
            <a:r>
              <a:rPr lang="en-US" sz="2800" dirty="0"/>
              <a:t>Computer Generated Selection </a:t>
            </a:r>
          </a:p>
          <a:p>
            <a:pPr>
              <a:spcBef>
                <a:spcPct val="50000"/>
              </a:spcBef>
              <a:defRPr/>
            </a:pPr>
            <a:endParaRPr lang="en-US" sz="2800" dirty="0"/>
          </a:p>
          <a:p>
            <a:pPr>
              <a:spcBef>
                <a:spcPct val="50000"/>
              </a:spcBef>
              <a:defRPr/>
            </a:pPr>
            <a:r>
              <a:rPr lang="en-US" sz="2800" dirty="0"/>
              <a:t>Trusted Agents Notified</a:t>
            </a:r>
          </a:p>
          <a:p>
            <a:pPr>
              <a:spcBef>
                <a:spcPct val="50000"/>
              </a:spcBef>
              <a:defRPr/>
            </a:pPr>
            <a:endParaRPr lang="en-US" sz="2800" dirty="0"/>
          </a:p>
          <a:p>
            <a:pPr>
              <a:spcBef>
                <a:spcPct val="50000"/>
              </a:spcBef>
              <a:defRPr/>
            </a:pPr>
            <a:r>
              <a:rPr lang="en-US" sz="2800" dirty="0"/>
              <a:t>Members Notified</a:t>
            </a:r>
          </a:p>
          <a:p>
            <a:pPr>
              <a:spcBef>
                <a:spcPct val="50000"/>
              </a:spcBef>
              <a:defRPr/>
            </a:pPr>
            <a:endParaRPr lang="en-US" sz="2800" dirty="0"/>
          </a:p>
          <a:p>
            <a:pPr>
              <a:spcBef>
                <a:spcPct val="50000"/>
              </a:spcBef>
              <a:defRPr/>
            </a:pPr>
            <a:r>
              <a:rPr lang="en-US" sz="2800" dirty="0"/>
              <a:t>Members have two hours to comply</a:t>
            </a:r>
          </a:p>
          <a:p>
            <a:pPr>
              <a:spcBef>
                <a:spcPct val="50000"/>
              </a:spcBef>
              <a:defRPr/>
            </a:pPr>
            <a:endParaRPr lang="en-US" dirty="0">
              <a:effectLst>
                <a:outerShdw blurRad="38100" dist="38100" dir="2700000" algn="tl">
                  <a:srgbClr val="000000"/>
                </a:outerShdw>
              </a:effectLst>
            </a:endParaRPr>
          </a:p>
          <a:p>
            <a:pPr>
              <a:spcBef>
                <a:spcPct val="50000"/>
              </a:spcBef>
              <a:defRPr/>
            </a:pPr>
            <a:endParaRPr lang="en-US" dirty="0"/>
          </a:p>
        </p:txBody>
      </p:sp>
    </p:spTree>
    <p:extLst>
      <p:ext uri="{BB962C8B-B14F-4D97-AF65-F5344CB8AC3E}">
        <p14:creationId xmlns:p14="http://schemas.microsoft.com/office/powerpoint/2010/main" val="2552315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906017" y="652272"/>
            <a:ext cx="893825" cy="886205"/>
          </a:xfrm>
          <a:prstGeom prst="rect">
            <a:avLst/>
          </a:prstGeom>
        </p:spPr>
      </p:pic>
      <p:sp>
        <p:nvSpPr>
          <p:cNvPr id="4" name="object 4"/>
          <p:cNvSpPr txBox="1">
            <a:spLocks noGrp="1"/>
          </p:cNvSpPr>
          <p:nvPr>
            <p:ph type="title"/>
          </p:nvPr>
        </p:nvSpPr>
        <p:spPr>
          <a:xfrm>
            <a:off x="766696" y="756677"/>
            <a:ext cx="8358634" cy="819327"/>
          </a:xfrm>
          <a:prstGeom prst="rect">
            <a:avLst/>
          </a:prstGeom>
        </p:spPr>
        <p:txBody>
          <a:bodyPr vert="horz" wrap="square" lIns="0" tIns="262763" rIns="0" bIns="0" rtlCol="0">
            <a:spAutoFit/>
          </a:bodyPr>
          <a:lstStyle/>
          <a:p>
            <a:pPr marL="1753235" algn="l">
              <a:lnSpc>
                <a:spcPct val="100000"/>
              </a:lnSpc>
              <a:spcBef>
                <a:spcPts val="95"/>
              </a:spcBef>
            </a:pPr>
            <a:r>
              <a:rPr lang="en-US" altLang="en-US" sz="3600" dirty="0"/>
              <a:t>Excused Personnel</a:t>
            </a:r>
            <a:endParaRPr sz="3200" dirty="0"/>
          </a:p>
        </p:txBody>
      </p:sp>
      <p:sp>
        <p:nvSpPr>
          <p:cNvPr id="7" name="object 7"/>
          <p:cNvSpPr txBox="1"/>
          <p:nvPr/>
        </p:nvSpPr>
        <p:spPr>
          <a:xfrm>
            <a:off x="2636011" y="6950643"/>
            <a:ext cx="5088890" cy="300355"/>
          </a:xfrm>
          <a:prstGeom prst="rect">
            <a:avLst/>
          </a:prstGeom>
        </p:spPr>
        <p:txBody>
          <a:bodyPr vert="horz" wrap="square" lIns="0" tIns="9525" rIns="0" bIns="0" rtlCol="0">
            <a:spAutoFit/>
          </a:bodyPr>
          <a:lstStyle/>
          <a:p>
            <a:pPr marL="12700">
              <a:lnSpc>
                <a:spcPct val="100000"/>
              </a:lnSpc>
              <a:spcBef>
                <a:spcPts val="75"/>
              </a:spcBef>
            </a:pPr>
            <a:r>
              <a:rPr sz="1800" b="1" i="1" dirty="0">
                <a:solidFill>
                  <a:srgbClr val="141B76"/>
                </a:solidFill>
                <a:latin typeface="Century Schoolbook"/>
                <a:cs typeface="Century Schoolbook"/>
              </a:rPr>
              <a:t>We</a:t>
            </a:r>
            <a:r>
              <a:rPr sz="1800" b="1" i="1" spc="-25" dirty="0">
                <a:solidFill>
                  <a:srgbClr val="141B76"/>
                </a:solidFill>
                <a:latin typeface="Century Schoolbook"/>
                <a:cs typeface="Century Schoolbook"/>
              </a:rPr>
              <a:t> </a:t>
            </a:r>
            <a:r>
              <a:rPr sz="1800" b="1" i="1" dirty="0">
                <a:solidFill>
                  <a:srgbClr val="141B76"/>
                </a:solidFill>
                <a:latin typeface="Century Schoolbook"/>
                <a:cs typeface="Century Schoolbook"/>
              </a:rPr>
              <a:t>Guard</a:t>
            </a:r>
            <a:r>
              <a:rPr sz="1800" b="1" i="1" spc="-10" dirty="0">
                <a:solidFill>
                  <a:srgbClr val="141B76"/>
                </a:solidFill>
                <a:latin typeface="Century Schoolbook"/>
                <a:cs typeface="Century Schoolbook"/>
              </a:rPr>
              <a:t> </a:t>
            </a:r>
            <a:r>
              <a:rPr sz="1800" b="1" i="1" dirty="0">
                <a:solidFill>
                  <a:srgbClr val="141B76"/>
                </a:solidFill>
                <a:latin typeface="Century Schoolbook"/>
                <a:cs typeface="Century Schoolbook"/>
              </a:rPr>
              <a:t>the</a:t>
            </a:r>
            <a:r>
              <a:rPr sz="1800" b="1" i="1" spc="-15" dirty="0">
                <a:solidFill>
                  <a:srgbClr val="141B76"/>
                </a:solidFill>
                <a:latin typeface="Century Schoolbook"/>
                <a:cs typeface="Century Schoolbook"/>
              </a:rPr>
              <a:t> </a:t>
            </a:r>
            <a:r>
              <a:rPr sz="1800" b="1" i="1" dirty="0">
                <a:solidFill>
                  <a:srgbClr val="141B76"/>
                </a:solidFill>
                <a:latin typeface="Century Schoolbook"/>
                <a:cs typeface="Century Schoolbook"/>
              </a:rPr>
              <a:t>Freedom</a:t>
            </a:r>
            <a:r>
              <a:rPr sz="1800" b="1" i="1" spc="-10" dirty="0">
                <a:solidFill>
                  <a:srgbClr val="141B76"/>
                </a:solidFill>
                <a:latin typeface="Century Schoolbook"/>
                <a:cs typeface="Century Schoolbook"/>
              </a:rPr>
              <a:t> </a:t>
            </a:r>
            <a:r>
              <a:rPr sz="1800" b="1" i="1" dirty="0">
                <a:solidFill>
                  <a:srgbClr val="141B76"/>
                </a:solidFill>
                <a:latin typeface="Century Schoolbook"/>
                <a:cs typeface="Century Schoolbook"/>
              </a:rPr>
              <a:t>of</a:t>
            </a:r>
            <a:r>
              <a:rPr sz="1800" b="1" i="1" spc="-15" dirty="0">
                <a:solidFill>
                  <a:srgbClr val="141B76"/>
                </a:solidFill>
                <a:latin typeface="Century Schoolbook"/>
                <a:cs typeface="Century Schoolbook"/>
              </a:rPr>
              <a:t> </a:t>
            </a:r>
            <a:r>
              <a:rPr sz="1800" b="1" i="1" dirty="0">
                <a:solidFill>
                  <a:srgbClr val="141B76"/>
                </a:solidFill>
                <a:latin typeface="Century Schoolbook"/>
                <a:cs typeface="Century Schoolbook"/>
              </a:rPr>
              <a:t>51</a:t>
            </a:r>
            <a:r>
              <a:rPr sz="1800" b="1" i="1" spc="5" dirty="0">
                <a:solidFill>
                  <a:srgbClr val="141B76"/>
                </a:solidFill>
                <a:latin typeface="Century Schoolbook"/>
                <a:cs typeface="Century Schoolbook"/>
              </a:rPr>
              <a:t> </a:t>
            </a:r>
            <a:r>
              <a:rPr sz="1800" b="1" i="1" dirty="0">
                <a:solidFill>
                  <a:srgbClr val="141B76"/>
                </a:solidFill>
                <a:latin typeface="Century Schoolbook"/>
                <a:cs typeface="Century Schoolbook"/>
              </a:rPr>
              <a:t>Million</a:t>
            </a:r>
            <a:r>
              <a:rPr sz="1800" b="1" i="1" spc="-10" dirty="0">
                <a:solidFill>
                  <a:srgbClr val="141B76"/>
                </a:solidFill>
                <a:latin typeface="Century Schoolbook"/>
                <a:cs typeface="Century Schoolbook"/>
              </a:rPr>
              <a:t> People</a:t>
            </a:r>
            <a:endParaRPr sz="1800">
              <a:latin typeface="Century Schoolbook"/>
              <a:cs typeface="Century Schoolbook"/>
            </a:endParaRPr>
          </a:p>
        </p:txBody>
      </p:sp>
      <p:sp>
        <p:nvSpPr>
          <p:cNvPr id="8" name="object 8"/>
          <p:cNvSpPr txBox="1">
            <a:spLocks noGrp="1"/>
          </p:cNvSpPr>
          <p:nvPr>
            <p:ph type="sldNum" sz="quarter" idx="7"/>
          </p:nvPr>
        </p:nvSpPr>
        <p:spPr>
          <a:prstGeom prst="rect">
            <a:avLst/>
          </a:prstGeom>
        </p:spPr>
        <p:txBody>
          <a:bodyPr vert="horz" wrap="square" lIns="0" tIns="635" rIns="0" bIns="0" rtlCol="0">
            <a:spAutoFit/>
          </a:bodyPr>
          <a:lstStyle/>
          <a:p>
            <a:pPr marL="160020">
              <a:lnSpc>
                <a:spcPct val="100000"/>
              </a:lnSpc>
              <a:spcBef>
                <a:spcPts val="5"/>
              </a:spcBef>
            </a:pPr>
            <a:fld id="{81D60167-4931-47E6-BA6A-407CBD079E47}" type="slidenum">
              <a:rPr sz="1000" dirty="0"/>
              <a:t>9</a:t>
            </a:fld>
            <a:endParaRPr sz="1000"/>
          </a:p>
        </p:txBody>
      </p:sp>
      <p:sp>
        <p:nvSpPr>
          <p:cNvPr id="5" name="Rectangle 3">
            <a:extLst>
              <a:ext uri="{FF2B5EF4-FFF2-40B4-BE49-F238E27FC236}">
                <a16:creationId xmlns:a16="http://schemas.microsoft.com/office/drawing/2014/main" id="{1A043EFA-FF1F-2B65-8E16-66DDDCE201A1}"/>
              </a:ext>
            </a:extLst>
          </p:cNvPr>
          <p:cNvSpPr txBox="1">
            <a:spLocks noChangeArrowheads="1"/>
          </p:cNvSpPr>
          <p:nvPr/>
        </p:nvSpPr>
        <p:spPr>
          <a:xfrm>
            <a:off x="906016" y="1828800"/>
            <a:ext cx="8466584" cy="4801314"/>
          </a:xfrm>
          <a:prstGeom prst="rect">
            <a:avLst/>
          </a:prstGeom>
        </p:spPr>
        <p:txBody>
          <a:bodyPr wrap="square" lIns="0" tIns="0" rIns="0" bIns="0">
            <a:spAutoFit/>
          </a:bodyPr>
          <a:lstStyle>
            <a:lvl1pPr marL="0">
              <a:defRPr sz="3200" b="1" i="0">
                <a:solidFill>
                  <a:srgbClr val="141B76"/>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altLang="en-US" dirty="0"/>
              <a:t>Only legal excuses for missing drug testing</a:t>
            </a:r>
          </a:p>
          <a:p>
            <a:pPr lvl="1"/>
            <a:r>
              <a:rPr lang="en-US" altLang="en-US" sz="2800" dirty="0"/>
              <a:t>-TDY (Includes school and classes in local area)</a:t>
            </a:r>
          </a:p>
          <a:p>
            <a:pPr lvl="1"/>
            <a:endParaRPr lang="en-US" altLang="en-US" sz="2800" dirty="0"/>
          </a:p>
          <a:p>
            <a:pPr lvl="1"/>
            <a:r>
              <a:rPr lang="en-US" altLang="en-US" sz="2800" dirty="0"/>
              <a:t>-Leave, Pass, Day(s) Off</a:t>
            </a:r>
          </a:p>
          <a:p>
            <a:pPr lvl="1"/>
            <a:endParaRPr lang="en-US" altLang="en-US" sz="2800" dirty="0"/>
          </a:p>
          <a:p>
            <a:pPr lvl="1"/>
            <a:r>
              <a:rPr lang="en-US" altLang="en-US" sz="2800" dirty="0"/>
              <a:t>-Medical Reasons  i.e. quarters, hospitalization</a:t>
            </a:r>
          </a:p>
          <a:p>
            <a:pPr lvl="1"/>
            <a:endParaRPr lang="en-US" altLang="en-US" sz="2800" dirty="0"/>
          </a:p>
          <a:p>
            <a:pPr lvl="1"/>
            <a:r>
              <a:rPr lang="en-US" altLang="en-US" sz="2800" dirty="0"/>
              <a:t>-Mission Requirements i.e. flying; surgery </a:t>
            </a:r>
          </a:p>
          <a:p>
            <a:pPr lvl="1"/>
            <a:endParaRPr lang="en-US" altLang="en-US" sz="2800" dirty="0"/>
          </a:p>
          <a:p>
            <a:pPr lvl="1"/>
            <a:r>
              <a:rPr lang="en-US" altLang="en-US" sz="2800" dirty="0"/>
              <a:t>-Shift workers are identified as such with time &amp; date they will report for testing</a:t>
            </a:r>
          </a:p>
        </p:txBody>
      </p:sp>
    </p:spTree>
    <p:extLst>
      <p:ext uri="{BB962C8B-B14F-4D97-AF65-F5344CB8AC3E}">
        <p14:creationId xmlns:p14="http://schemas.microsoft.com/office/powerpoint/2010/main" val="3979917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 calcmode="lin" valueType="num">
                                      <p:cBhvr additive="base">
                                        <p:cTn id="1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anim calcmode="lin" valueType="num">
                                      <p:cBhvr additive="base">
                                        <p:cTn id="19"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anim calcmode="lin" valueType="num">
                                      <p:cBhvr additive="base">
                                        <p:cTn id="2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9" end="9"/>
                                            </p:txEl>
                                          </p:spTgt>
                                        </p:tgtEl>
                                        <p:attrNameLst>
                                          <p:attrName>style.visibility</p:attrName>
                                        </p:attrNameLst>
                                      </p:cBhvr>
                                      <p:to>
                                        <p:strVal val="visible"/>
                                      </p:to>
                                    </p:set>
                                    <p:anim calcmode="lin" valueType="num">
                                      <p:cBhvr additive="base">
                                        <p:cTn id="27"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274</TotalTime>
  <Words>985</Words>
  <Application>Microsoft Office PowerPoint</Application>
  <PresentationFormat>Custom</PresentationFormat>
  <Paragraphs>162</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Century Schoolbook</vt:lpstr>
      <vt:lpstr>Times New Roman</vt:lpstr>
      <vt:lpstr>Office Theme</vt:lpstr>
      <vt:lpstr>51FW/CVD Drug Demand Reduction Program</vt:lpstr>
      <vt:lpstr>Governing Directives</vt:lpstr>
      <vt:lpstr>DEMAND REDUCTION VISION</vt:lpstr>
      <vt:lpstr>Demand Reduction Program  Mission Statement</vt:lpstr>
      <vt:lpstr>Types of Testing</vt:lpstr>
      <vt:lpstr>Unit Commander</vt:lpstr>
      <vt:lpstr>Commanders Role Cont:</vt:lpstr>
      <vt:lpstr>Random Selection Process</vt:lpstr>
      <vt:lpstr>Excused Personnel</vt:lpstr>
      <vt:lpstr>Transitioning members drug testing</vt:lpstr>
      <vt:lpstr>What is Drug Abuse?</vt:lpstr>
      <vt:lpstr>POSITIVE TEST RESULTS</vt:lpstr>
      <vt:lpstr>What Can We Do For You?</vt:lpstr>
      <vt:lpstr>Key Telephone Numbers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PowerPoint - Newcomers Brief Slides Website</dc:title>
  <dc:creator>1091134388C</dc:creator>
  <cp:lastModifiedBy>JOHNSON, RENEE CIV USAF PACAF 51 FSS/FSH</cp:lastModifiedBy>
  <cp:revision>6</cp:revision>
  <dcterms:created xsi:type="dcterms:W3CDTF">2023-01-16T08:37:31Z</dcterms:created>
  <dcterms:modified xsi:type="dcterms:W3CDTF">2023-08-31T08:39:53Z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2022-06-27T00:00:00Z</vt:filetime>
  </property>
  <property fmtid="{D5CDD505-2E9C-101B-9397-08002B2CF9AE}" pid="3" name="Creator">
    <vt:lpwstr>PScript5.dll Version 5.2.2</vt:lpwstr>
  </property>
  <property fmtid="{D5CDD505-2E9C-101B-9397-08002B2CF9AE}" pid="4" name="LastSaved">
    <vt:filetime>2023-01-16T00:00:00Z</vt:filetime>
  </property>
  <property fmtid="{D5CDD505-2E9C-101B-9397-08002B2CF9AE}" pid="5" name="Producer">
    <vt:lpwstr>Acrobat Distiller 22.0 (Windows)</vt:lpwstr>
  </property>
</Properties>
</file>